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4111AD-B9AF-185A-B7E9-58D85DB66D1F}" v="62" dt="2020-09-26T16:37:31.885"/>
    <p1510:client id="{C561A9D7-2B70-49E0-AA23-ABD29524B2EF}" v="4206" dt="2020-09-26T06:43:10.9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4.png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svg"/><Relationship Id="rId1" Type="http://schemas.openxmlformats.org/officeDocument/2006/relationships/image" Target="../media/image7.png"/><Relationship Id="rId6" Type="http://schemas.openxmlformats.org/officeDocument/2006/relationships/image" Target="../media/image14.svg"/><Relationship Id="rId5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4.png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svg"/><Relationship Id="rId1" Type="http://schemas.openxmlformats.org/officeDocument/2006/relationships/image" Target="../media/image7.png"/><Relationship Id="rId6" Type="http://schemas.openxmlformats.org/officeDocument/2006/relationships/image" Target="../media/image14.svg"/><Relationship Id="rId5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75F14B-0E7A-4F85-B689-D625CE9B898D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D55C3C68-2610-463D-8ED9-59797D78F461}">
      <dgm:prSet/>
      <dgm:spPr/>
      <dgm:t>
        <a:bodyPr/>
        <a:lstStyle/>
        <a:p>
          <a:r>
            <a:rPr lang="en-US"/>
            <a:t>Crowdfunding platform</a:t>
          </a:r>
        </a:p>
      </dgm:t>
    </dgm:pt>
    <dgm:pt modelId="{D4D95271-1AC0-49DC-BA15-F3BE50B7698C}" type="parTrans" cxnId="{3C2B3623-0B3B-4164-9C5B-0427D1766889}">
      <dgm:prSet/>
      <dgm:spPr/>
      <dgm:t>
        <a:bodyPr/>
        <a:lstStyle/>
        <a:p>
          <a:endParaRPr lang="en-US"/>
        </a:p>
      </dgm:t>
    </dgm:pt>
    <dgm:pt modelId="{E9253C6D-B770-4028-9ECB-91FEAD798C55}" type="sibTrans" cxnId="{3C2B3623-0B3B-4164-9C5B-0427D1766889}">
      <dgm:prSet/>
      <dgm:spPr/>
      <dgm:t>
        <a:bodyPr/>
        <a:lstStyle/>
        <a:p>
          <a:endParaRPr lang="en-US"/>
        </a:p>
      </dgm:t>
    </dgm:pt>
    <dgm:pt modelId="{6E162ADA-C36D-47D6-B479-2B2FABD19FAA}">
      <dgm:prSet/>
      <dgm:spPr/>
      <dgm:t>
        <a:bodyPr/>
        <a:lstStyle/>
        <a:p>
          <a:r>
            <a:rPr lang="en-US"/>
            <a:t>Global Donations from backers</a:t>
          </a:r>
        </a:p>
      </dgm:t>
    </dgm:pt>
    <dgm:pt modelId="{9FB54FC6-A348-41AE-96DB-31C81865C33A}" type="parTrans" cxnId="{91DED152-CB5B-43E9-AF11-6D6B2829171F}">
      <dgm:prSet/>
      <dgm:spPr/>
      <dgm:t>
        <a:bodyPr/>
        <a:lstStyle/>
        <a:p>
          <a:endParaRPr lang="en-US"/>
        </a:p>
      </dgm:t>
    </dgm:pt>
    <dgm:pt modelId="{310455C7-B6AA-4BC8-AE54-870C24CCF94E}" type="sibTrans" cxnId="{91DED152-CB5B-43E9-AF11-6D6B2829171F}">
      <dgm:prSet/>
      <dgm:spPr/>
      <dgm:t>
        <a:bodyPr/>
        <a:lstStyle/>
        <a:p>
          <a:endParaRPr lang="en-US"/>
        </a:p>
      </dgm:t>
    </dgm:pt>
    <dgm:pt modelId="{51E729B4-4AA6-4AE7-958F-946D5B37288B}">
      <dgm:prSet/>
      <dgm:spPr/>
      <dgm:t>
        <a:bodyPr/>
        <a:lstStyle/>
        <a:p>
          <a:r>
            <a:rPr lang="en-US"/>
            <a:t>Creative projects from art, music, and technology</a:t>
          </a:r>
        </a:p>
      </dgm:t>
    </dgm:pt>
    <dgm:pt modelId="{ED7F202C-B1FA-4214-96A5-6AB8F1FA24BF}" type="parTrans" cxnId="{44B2A5D0-0D34-474D-AA2B-197AD831CF3D}">
      <dgm:prSet/>
      <dgm:spPr/>
      <dgm:t>
        <a:bodyPr/>
        <a:lstStyle/>
        <a:p>
          <a:endParaRPr lang="en-US"/>
        </a:p>
      </dgm:t>
    </dgm:pt>
    <dgm:pt modelId="{0AECBB12-0B8D-4F38-AECD-EE791B4BA102}" type="sibTrans" cxnId="{44B2A5D0-0D34-474D-AA2B-197AD831CF3D}">
      <dgm:prSet/>
      <dgm:spPr/>
      <dgm:t>
        <a:bodyPr/>
        <a:lstStyle/>
        <a:p>
          <a:endParaRPr lang="en-US"/>
        </a:p>
      </dgm:t>
    </dgm:pt>
    <dgm:pt modelId="{0B575AC1-4BEC-4106-AED2-9162131D8D42}" type="pres">
      <dgm:prSet presAssocID="{3F75F14B-0E7A-4F85-B689-D625CE9B898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87F9221-C99E-429D-8DC2-D114DE64E995}" type="pres">
      <dgm:prSet presAssocID="{D55C3C68-2610-463D-8ED9-59797D78F461}" presName="compNode" presStyleCnt="0"/>
      <dgm:spPr/>
    </dgm:pt>
    <dgm:pt modelId="{847D49F8-96E2-4624-A030-EA93D5B8180E}" type="pres">
      <dgm:prSet presAssocID="{D55C3C68-2610-463D-8ED9-59797D78F4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C0D64BA1-C435-4DDE-87D6-99701BBBE83E}" type="pres">
      <dgm:prSet presAssocID="{D55C3C68-2610-463D-8ED9-59797D78F461}" presName="spaceRect" presStyleCnt="0"/>
      <dgm:spPr/>
    </dgm:pt>
    <dgm:pt modelId="{552F660F-02CA-4658-B438-E232A7A914EC}" type="pres">
      <dgm:prSet presAssocID="{D55C3C68-2610-463D-8ED9-59797D78F461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D30EEAFB-3A0D-43C6-A934-0A51E8C716CF}" type="pres">
      <dgm:prSet presAssocID="{E9253C6D-B770-4028-9ECB-91FEAD798C55}" presName="sibTrans" presStyleCnt="0"/>
      <dgm:spPr/>
    </dgm:pt>
    <dgm:pt modelId="{718E6E53-BD13-46E5-A8FC-2EDE746F2629}" type="pres">
      <dgm:prSet presAssocID="{6E162ADA-C36D-47D6-B479-2B2FABD19FAA}" presName="compNode" presStyleCnt="0"/>
      <dgm:spPr/>
    </dgm:pt>
    <dgm:pt modelId="{043A8A7A-2B3E-4C08-ACF9-E4BB49E1EFBE}" type="pres">
      <dgm:prSet presAssocID="{6E162ADA-C36D-47D6-B479-2B2FABD19FA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B43F6D0E-20F5-49EA-AE1B-6B1CF95E1B01}" type="pres">
      <dgm:prSet presAssocID="{6E162ADA-C36D-47D6-B479-2B2FABD19FAA}" presName="spaceRect" presStyleCnt="0"/>
      <dgm:spPr/>
    </dgm:pt>
    <dgm:pt modelId="{EFDE1211-6D97-4FA0-A485-08576C6CB538}" type="pres">
      <dgm:prSet presAssocID="{6E162ADA-C36D-47D6-B479-2B2FABD19FAA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31F5E5F9-3F96-46F4-9C65-1A07B4746A47}" type="pres">
      <dgm:prSet presAssocID="{310455C7-B6AA-4BC8-AE54-870C24CCF94E}" presName="sibTrans" presStyleCnt="0"/>
      <dgm:spPr/>
    </dgm:pt>
    <dgm:pt modelId="{65BD9AC3-5ABB-4D76-B99E-50C6213C9782}" type="pres">
      <dgm:prSet presAssocID="{51E729B4-4AA6-4AE7-958F-946D5B37288B}" presName="compNode" presStyleCnt="0"/>
      <dgm:spPr/>
    </dgm:pt>
    <dgm:pt modelId="{110393E2-B7CB-4B50-AC9F-CB4B8E0E53D8}" type="pres">
      <dgm:prSet presAssocID="{51E729B4-4AA6-4AE7-958F-946D5B37288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alette"/>
        </a:ext>
      </dgm:extLst>
    </dgm:pt>
    <dgm:pt modelId="{4D0CDB0D-AE3D-4A1D-931D-6DB72AD0D0EE}" type="pres">
      <dgm:prSet presAssocID="{51E729B4-4AA6-4AE7-958F-946D5B37288B}" presName="spaceRect" presStyleCnt="0"/>
      <dgm:spPr/>
    </dgm:pt>
    <dgm:pt modelId="{903A562A-DE12-4070-B0FF-44C3E4028CC4}" type="pres">
      <dgm:prSet presAssocID="{51E729B4-4AA6-4AE7-958F-946D5B37288B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4B2A5D0-0D34-474D-AA2B-197AD831CF3D}" srcId="{3F75F14B-0E7A-4F85-B689-D625CE9B898D}" destId="{51E729B4-4AA6-4AE7-958F-946D5B37288B}" srcOrd="2" destOrd="0" parTransId="{ED7F202C-B1FA-4214-96A5-6AB8F1FA24BF}" sibTransId="{0AECBB12-0B8D-4F38-AECD-EE791B4BA102}"/>
    <dgm:cxn modelId="{3C2B3623-0B3B-4164-9C5B-0427D1766889}" srcId="{3F75F14B-0E7A-4F85-B689-D625CE9B898D}" destId="{D55C3C68-2610-463D-8ED9-59797D78F461}" srcOrd="0" destOrd="0" parTransId="{D4D95271-1AC0-49DC-BA15-F3BE50B7698C}" sibTransId="{E9253C6D-B770-4028-9ECB-91FEAD798C55}"/>
    <dgm:cxn modelId="{E99DA31E-9274-4B79-802A-35E560819AAC}" type="presOf" srcId="{D55C3C68-2610-463D-8ED9-59797D78F461}" destId="{552F660F-02CA-4658-B438-E232A7A914EC}" srcOrd="0" destOrd="0" presId="urn:microsoft.com/office/officeart/2018/2/layout/IconLabelList"/>
    <dgm:cxn modelId="{A3BB1B9D-91BC-4B39-9281-61051B07E028}" type="presOf" srcId="{51E729B4-4AA6-4AE7-958F-946D5B37288B}" destId="{903A562A-DE12-4070-B0FF-44C3E4028CC4}" srcOrd="0" destOrd="0" presId="urn:microsoft.com/office/officeart/2018/2/layout/IconLabelList"/>
    <dgm:cxn modelId="{F2BF0E94-E30A-4317-BDBF-B4DB9B6A58AE}" type="presOf" srcId="{3F75F14B-0E7A-4F85-B689-D625CE9B898D}" destId="{0B575AC1-4BEC-4106-AED2-9162131D8D42}" srcOrd="0" destOrd="0" presId="urn:microsoft.com/office/officeart/2018/2/layout/IconLabelList"/>
    <dgm:cxn modelId="{63E238F8-04D7-4C01-8BA0-C0388B0E6C5C}" type="presOf" srcId="{6E162ADA-C36D-47D6-B479-2B2FABD19FAA}" destId="{EFDE1211-6D97-4FA0-A485-08576C6CB538}" srcOrd="0" destOrd="0" presId="urn:microsoft.com/office/officeart/2018/2/layout/IconLabelList"/>
    <dgm:cxn modelId="{91DED152-CB5B-43E9-AF11-6D6B2829171F}" srcId="{3F75F14B-0E7A-4F85-B689-D625CE9B898D}" destId="{6E162ADA-C36D-47D6-B479-2B2FABD19FAA}" srcOrd="1" destOrd="0" parTransId="{9FB54FC6-A348-41AE-96DB-31C81865C33A}" sibTransId="{310455C7-B6AA-4BC8-AE54-870C24CCF94E}"/>
    <dgm:cxn modelId="{D9A56CFA-9AC5-424D-B93A-31F734A787C4}" type="presParOf" srcId="{0B575AC1-4BEC-4106-AED2-9162131D8D42}" destId="{487F9221-C99E-429D-8DC2-D114DE64E995}" srcOrd="0" destOrd="0" presId="urn:microsoft.com/office/officeart/2018/2/layout/IconLabelList"/>
    <dgm:cxn modelId="{7ED4A716-CE74-4E16-9B44-CB9AA323079D}" type="presParOf" srcId="{487F9221-C99E-429D-8DC2-D114DE64E995}" destId="{847D49F8-96E2-4624-A030-EA93D5B8180E}" srcOrd="0" destOrd="0" presId="urn:microsoft.com/office/officeart/2018/2/layout/IconLabelList"/>
    <dgm:cxn modelId="{011B3E63-5D36-4B40-9C16-18D3B7C867E8}" type="presParOf" srcId="{487F9221-C99E-429D-8DC2-D114DE64E995}" destId="{C0D64BA1-C435-4DDE-87D6-99701BBBE83E}" srcOrd="1" destOrd="0" presId="urn:microsoft.com/office/officeart/2018/2/layout/IconLabelList"/>
    <dgm:cxn modelId="{8E1020F7-05C2-4AE5-9529-DFCAA0AF5053}" type="presParOf" srcId="{487F9221-C99E-429D-8DC2-D114DE64E995}" destId="{552F660F-02CA-4658-B438-E232A7A914EC}" srcOrd="2" destOrd="0" presId="urn:microsoft.com/office/officeart/2018/2/layout/IconLabelList"/>
    <dgm:cxn modelId="{761C2A4A-3038-4A2F-92FB-4738D3A01ED1}" type="presParOf" srcId="{0B575AC1-4BEC-4106-AED2-9162131D8D42}" destId="{D30EEAFB-3A0D-43C6-A934-0A51E8C716CF}" srcOrd="1" destOrd="0" presId="urn:microsoft.com/office/officeart/2018/2/layout/IconLabelList"/>
    <dgm:cxn modelId="{E5472FE4-62FD-43F1-8A3D-731CDC581448}" type="presParOf" srcId="{0B575AC1-4BEC-4106-AED2-9162131D8D42}" destId="{718E6E53-BD13-46E5-A8FC-2EDE746F2629}" srcOrd="2" destOrd="0" presId="urn:microsoft.com/office/officeart/2018/2/layout/IconLabelList"/>
    <dgm:cxn modelId="{8A1552FF-0439-4188-A068-55A2339C7CB2}" type="presParOf" srcId="{718E6E53-BD13-46E5-A8FC-2EDE746F2629}" destId="{043A8A7A-2B3E-4C08-ACF9-E4BB49E1EFBE}" srcOrd="0" destOrd="0" presId="urn:microsoft.com/office/officeart/2018/2/layout/IconLabelList"/>
    <dgm:cxn modelId="{463ACA8E-5544-4B49-9456-1AB6A14494CA}" type="presParOf" srcId="{718E6E53-BD13-46E5-A8FC-2EDE746F2629}" destId="{B43F6D0E-20F5-49EA-AE1B-6B1CF95E1B01}" srcOrd="1" destOrd="0" presId="urn:microsoft.com/office/officeart/2018/2/layout/IconLabelList"/>
    <dgm:cxn modelId="{5C294029-04D7-4237-B640-74F3FD78AF46}" type="presParOf" srcId="{718E6E53-BD13-46E5-A8FC-2EDE746F2629}" destId="{EFDE1211-6D97-4FA0-A485-08576C6CB538}" srcOrd="2" destOrd="0" presId="urn:microsoft.com/office/officeart/2018/2/layout/IconLabelList"/>
    <dgm:cxn modelId="{12BA0F85-90B6-4291-9ECC-54630A6B1467}" type="presParOf" srcId="{0B575AC1-4BEC-4106-AED2-9162131D8D42}" destId="{31F5E5F9-3F96-46F4-9C65-1A07B4746A47}" srcOrd="3" destOrd="0" presId="urn:microsoft.com/office/officeart/2018/2/layout/IconLabelList"/>
    <dgm:cxn modelId="{3725AA9F-0D18-45D5-9038-A11FDEB2D449}" type="presParOf" srcId="{0B575AC1-4BEC-4106-AED2-9162131D8D42}" destId="{65BD9AC3-5ABB-4D76-B99E-50C6213C9782}" srcOrd="4" destOrd="0" presId="urn:microsoft.com/office/officeart/2018/2/layout/IconLabelList"/>
    <dgm:cxn modelId="{ACE2364E-2234-468F-B782-E5C832A66E95}" type="presParOf" srcId="{65BD9AC3-5ABB-4D76-B99E-50C6213C9782}" destId="{110393E2-B7CB-4B50-AC9F-CB4B8E0E53D8}" srcOrd="0" destOrd="0" presId="urn:microsoft.com/office/officeart/2018/2/layout/IconLabelList"/>
    <dgm:cxn modelId="{0FC067D3-DED7-4517-81E3-317BDFDB764A}" type="presParOf" srcId="{65BD9AC3-5ABB-4D76-B99E-50C6213C9782}" destId="{4D0CDB0D-AE3D-4A1D-931D-6DB72AD0D0EE}" srcOrd="1" destOrd="0" presId="urn:microsoft.com/office/officeart/2018/2/layout/IconLabelList"/>
    <dgm:cxn modelId="{581313CE-361B-45D8-9C65-22A07DBF50B6}" type="presParOf" srcId="{65BD9AC3-5ABB-4D76-B99E-50C6213C9782}" destId="{903A562A-DE12-4070-B0FF-44C3E4028CC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FED961-21FC-40E9-A41F-77AF0E29A539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D5898BB9-9DB0-453B-AF11-6C4B120EA535}">
      <dgm:prSet/>
      <dgm:spPr/>
      <dgm:t>
        <a:bodyPr/>
        <a:lstStyle/>
        <a:p>
          <a:pPr>
            <a:defRPr b="1"/>
          </a:pPr>
          <a:r>
            <a:rPr lang="en-US"/>
            <a:t>Funding goal is set </a:t>
          </a:r>
        </a:p>
      </dgm:t>
    </dgm:pt>
    <dgm:pt modelId="{5C0E62BE-B66F-492B-8CFD-017399B66619}" type="parTrans" cxnId="{41246834-4761-4DC5-A7FB-86D9148FF66E}">
      <dgm:prSet/>
      <dgm:spPr/>
      <dgm:t>
        <a:bodyPr/>
        <a:lstStyle/>
        <a:p>
          <a:endParaRPr lang="en-US"/>
        </a:p>
      </dgm:t>
    </dgm:pt>
    <dgm:pt modelId="{B1617EA1-FDED-48AD-84B9-16B05FD47AAC}" type="sibTrans" cxnId="{41246834-4761-4DC5-A7FB-86D9148FF66E}">
      <dgm:prSet/>
      <dgm:spPr/>
      <dgm:t>
        <a:bodyPr/>
        <a:lstStyle/>
        <a:p>
          <a:endParaRPr lang="en-US"/>
        </a:p>
      </dgm:t>
    </dgm:pt>
    <dgm:pt modelId="{B0E80601-06C4-4B8E-A300-BC2804429B0A}">
      <dgm:prSet/>
      <dgm:spPr/>
      <dgm:t>
        <a:bodyPr/>
        <a:lstStyle/>
        <a:p>
          <a:r>
            <a:rPr lang="en-US"/>
            <a:t>Time frame to complete goal</a:t>
          </a:r>
        </a:p>
      </dgm:t>
    </dgm:pt>
    <dgm:pt modelId="{942654A4-BB3A-41A2-BD7D-770649726E2C}" type="parTrans" cxnId="{DC6A1D60-EF8E-40A2-9035-690275C268D3}">
      <dgm:prSet/>
      <dgm:spPr/>
      <dgm:t>
        <a:bodyPr/>
        <a:lstStyle/>
        <a:p>
          <a:endParaRPr lang="en-US"/>
        </a:p>
      </dgm:t>
    </dgm:pt>
    <dgm:pt modelId="{7A32DAE1-1A57-4436-9E00-763A5A72292F}" type="sibTrans" cxnId="{DC6A1D60-EF8E-40A2-9035-690275C268D3}">
      <dgm:prSet/>
      <dgm:spPr/>
      <dgm:t>
        <a:bodyPr/>
        <a:lstStyle/>
        <a:p>
          <a:endParaRPr lang="en-US"/>
        </a:p>
      </dgm:t>
    </dgm:pt>
    <dgm:pt modelId="{B01E96BC-0AD2-432A-92B1-175139696FB3}">
      <dgm:prSet/>
      <dgm:spPr/>
      <dgm:t>
        <a:bodyPr/>
        <a:lstStyle/>
        <a:p>
          <a:pPr>
            <a:defRPr b="1"/>
          </a:pPr>
          <a:r>
            <a:rPr lang="en-US"/>
            <a:t>If goal is reached:</a:t>
          </a:r>
        </a:p>
      </dgm:t>
    </dgm:pt>
    <dgm:pt modelId="{1A78ED07-86CC-4C68-8C77-5F7819CA5DC2}" type="parTrans" cxnId="{FFF851F9-B839-4DD6-8791-FCB02CE1A8ED}">
      <dgm:prSet/>
      <dgm:spPr/>
      <dgm:t>
        <a:bodyPr/>
        <a:lstStyle/>
        <a:p>
          <a:endParaRPr lang="en-US"/>
        </a:p>
      </dgm:t>
    </dgm:pt>
    <dgm:pt modelId="{97E33861-492B-4F75-9DA6-2F650A01DD36}" type="sibTrans" cxnId="{FFF851F9-B839-4DD6-8791-FCB02CE1A8ED}">
      <dgm:prSet/>
      <dgm:spPr/>
      <dgm:t>
        <a:bodyPr/>
        <a:lstStyle/>
        <a:p>
          <a:endParaRPr lang="en-US"/>
        </a:p>
      </dgm:t>
    </dgm:pt>
    <dgm:pt modelId="{5BEE6FE8-5BDA-4C68-A25F-01B6EDD51CBB}">
      <dgm:prSet/>
      <dgm:spPr/>
      <dgm:t>
        <a:bodyPr/>
        <a:lstStyle/>
        <a:p>
          <a:r>
            <a:rPr lang="en-US"/>
            <a:t>Project receives funds</a:t>
          </a:r>
        </a:p>
      </dgm:t>
    </dgm:pt>
    <dgm:pt modelId="{8AC94EC6-D672-4209-B920-ED6720EA9B19}" type="parTrans" cxnId="{C2966DFE-5C20-480C-A6CA-CD0FAD1E2A6B}">
      <dgm:prSet/>
      <dgm:spPr/>
      <dgm:t>
        <a:bodyPr/>
        <a:lstStyle/>
        <a:p>
          <a:endParaRPr lang="en-US"/>
        </a:p>
      </dgm:t>
    </dgm:pt>
    <dgm:pt modelId="{E623B2DE-2743-4E8E-BD1A-117BB469972E}" type="sibTrans" cxnId="{C2966DFE-5C20-480C-A6CA-CD0FAD1E2A6B}">
      <dgm:prSet/>
      <dgm:spPr/>
      <dgm:t>
        <a:bodyPr/>
        <a:lstStyle/>
        <a:p>
          <a:endParaRPr lang="en-US"/>
        </a:p>
      </dgm:t>
    </dgm:pt>
    <dgm:pt modelId="{BE2C902D-B285-43D1-943F-5FEE5C349230}">
      <dgm:prSet/>
      <dgm:spPr/>
      <dgm:t>
        <a:bodyPr/>
        <a:lstStyle/>
        <a:p>
          <a:r>
            <a:rPr lang="en-US"/>
            <a:t>Currency is drawn from backers</a:t>
          </a:r>
        </a:p>
      </dgm:t>
    </dgm:pt>
    <dgm:pt modelId="{B703E87D-93C0-4120-8E2E-B01FB64A7A48}" type="parTrans" cxnId="{22616FE9-AC95-4B72-ABD4-6B9817BAE1DE}">
      <dgm:prSet/>
      <dgm:spPr/>
      <dgm:t>
        <a:bodyPr/>
        <a:lstStyle/>
        <a:p>
          <a:endParaRPr lang="en-US"/>
        </a:p>
      </dgm:t>
    </dgm:pt>
    <dgm:pt modelId="{87B39DCD-AB42-40EC-AFBB-46D1611DC7C6}" type="sibTrans" cxnId="{22616FE9-AC95-4B72-ABD4-6B9817BAE1DE}">
      <dgm:prSet/>
      <dgm:spPr/>
      <dgm:t>
        <a:bodyPr/>
        <a:lstStyle/>
        <a:p>
          <a:endParaRPr lang="en-US"/>
        </a:p>
      </dgm:t>
    </dgm:pt>
    <dgm:pt modelId="{A2680BDD-92B0-4E47-8BC2-F19BCA3D5ECB}">
      <dgm:prSet/>
      <dgm:spPr/>
      <dgm:t>
        <a:bodyPr/>
        <a:lstStyle/>
        <a:p>
          <a:pPr>
            <a:defRPr b="1"/>
          </a:pPr>
          <a:r>
            <a:rPr lang="en-US"/>
            <a:t>If goal is not reached:</a:t>
          </a:r>
        </a:p>
      </dgm:t>
    </dgm:pt>
    <dgm:pt modelId="{D0882168-50D2-4692-80E1-97AAABB235ED}" type="parTrans" cxnId="{F64305C1-EA0C-4823-B478-15CBA6FF6D04}">
      <dgm:prSet/>
      <dgm:spPr/>
      <dgm:t>
        <a:bodyPr/>
        <a:lstStyle/>
        <a:p>
          <a:endParaRPr lang="en-US"/>
        </a:p>
      </dgm:t>
    </dgm:pt>
    <dgm:pt modelId="{4D8D456F-346C-44F5-8050-5841542D02B2}" type="sibTrans" cxnId="{F64305C1-EA0C-4823-B478-15CBA6FF6D04}">
      <dgm:prSet/>
      <dgm:spPr/>
      <dgm:t>
        <a:bodyPr/>
        <a:lstStyle/>
        <a:p>
          <a:endParaRPr lang="en-US"/>
        </a:p>
      </dgm:t>
    </dgm:pt>
    <dgm:pt modelId="{8C61519D-F46E-483D-BD54-8D8A6F3970B2}">
      <dgm:prSet/>
      <dgm:spPr/>
      <dgm:t>
        <a:bodyPr/>
        <a:lstStyle/>
        <a:p>
          <a:r>
            <a:rPr lang="en-US"/>
            <a:t>Project does not receive funds</a:t>
          </a:r>
        </a:p>
      </dgm:t>
    </dgm:pt>
    <dgm:pt modelId="{8852953E-BBD6-46BA-8F66-15B4DEF5DD61}" type="parTrans" cxnId="{C7DFFAD0-211F-44C6-9145-F4ABF0287664}">
      <dgm:prSet/>
      <dgm:spPr/>
      <dgm:t>
        <a:bodyPr/>
        <a:lstStyle/>
        <a:p>
          <a:endParaRPr lang="en-US"/>
        </a:p>
      </dgm:t>
    </dgm:pt>
    <dgm:pt modelId="{D93E7ACC-9937-49C7-9BDC-7CCD488F8F36}" type="sibTrans" cxnId="{C7DFFAD0-211F-44C6-9145-F4ABF0287664}">
      <dgm:prSet/>
      <dgm:spPr/>
      <dgm:t>
        <a:bodyPr/>
        <a:lstStyle/>
        <a:p>
          <a:endParaRPr lang="en-US"/>
        </a:p>
      </dgm:t>
    </dgm:pt>
    <dgm:pt modelId="{7DC3D839-A3F8-4A27-A4C6-186A694F45DC}">
      <dgm:prSet/>
      <dgm:spPr/>
      <dgm:t>
        <a:bodyPr/>
        <a:lstStyle/>
        <a:p>
          <a:r>
            <a:rPr lang="en-US"/>
            <a:t>Currency is not drawn from any backers</a:t>
          </a:r>
        </a:p>
      </dgm:t>
    </dgm:pt>
    <dgm:pt modelId="{9CF4D5B5-09A5-45BD-B485-C5E6571A6D64}" type="parTrans" cxnId="{FE88407E-67DA-4489-BFA6-511BA7DD9D90}">
      <dgm:prSet/>
      <dgm:spPr/>
      <dgm:t>
        <a:bodyPr/>
        <a:lstStyle/>
        <a:p>
          <a:endParaRPr lang="en-US"/>
        </a:p>
      </dgm:t>
    </dgm:pt>
    <dgm:pt modelId="{F86EEF9E-1284-4385-928A-B5EE6C94A46F}" type="sibTrans" cxnId="{FE88407E-67DA-4489-BFA6-511BA7DD9D90}">
      <dgm:prSet/>
      <dgm:spPr/>
      <dgm:t>
        <a:bodyPr/>
        <a:lstStyle/>
        <a:p>
          <a:endParaRPr lang="en-US"/>
        </a:p>
      </dgm:t>
    </dgm:pt>
    <dgm:pt modelId="{F5A2A8A6-A611-4545-8D9C-8260BA542C18}" type="pres">
      <dgm:prSet presAssocID="{10FED961-21FC-40E9-A41F-77AF0E29A539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6FD63A0-A1F9-4B46-BAAF-E4D9D9A847E8}" type="pres">
      <dgm:prSet presAssocID="{D5898BB9-9DB0-453B-AF11-6C4B120EA535}" presName="compNode" presStyleCnt="0"/>
      <dgm:spPr/>
    </dgm:pt>
    <dgm:pt modelId="{0813DB70-3B9E-4F1E-9368-A071B852657F}" type="pres">
      <dgm:prSet presAssocID="{D5898BB9-9DB0-453B-AF11-6C4B120EA53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29CE1E7E-8818-45CB-BA5F-066864EB3990}" type="pres">
      <dgm:prSet presAssocID="{D5898BB9-9DB0-453B-AF11-6C4B120EA535}" presName="iconSpace" presStyleCnt="0"/>
      <dgm:spPr/>
    </dgm:pt>
    <dgm:pt modelId="{43601658-9DB7-4B21-92D5-3466644BA3F9}" type="pres">
      <dgm:prSet presAssocID="{D5898BB9-9DB0-453B-AF11-6C4B120EA535}" presName="parTx" presStyleLbl="revTx" presStyleIdx="0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E143DF2-EA9B-45C0-A512-1120EE679EB2}" type="pres">
      <dgm:prSet presAssocID="{D5898BB9-9DB0-453B-AF11-6C4B120EA535}" presName="txSpace" presStyleCnt="0"/>
      <dgm:spPr/>
    </dgm:pt>
    <dgm:pt modelId="{EC36C3AC-C3D8-4697-A5F3-C850BEA76A2D}" type="pres">
      <dgm:prSet presAssocID="{D5898BB9-9DB0-453B-AF11-6C4B120EA535}" presName="desTx" presStyleLbl="revTx" presStyleIdx="1" presStyleCnt="6">
        <dgm:presLayoutVars/>
      </dgm:prSet>
      <dgm:spPr/>
      <dgm:t>
        <a:bodyPr/>
        <a:lstStyle/>
        <a:p>
          <a:endParaRPr lang="en-US"/>
        </a:p>
      </dgm:t>
    </dgm:pt>
    <dgm:pt modelId="{B18B0FCE-24CD-41D3-8A55-B06D2C3E61EC}" type="pres">
      <dgm:prSet presAssocID="{B1617EA1-FDED-48AD-84B9-16B05FD47AAC}" presName="sibTrans" presStyleCnt="0"/>
      <dgm:spPr/>
    </dgm:pt>
    <dgm:pt modelId="{26EA9B1F-A902-4D72-89F6-09FBB881C88E}" type="pres">
      <dgm:prSet presAssocID="{B01E96BC-0AD2-432A-92B1-175139696FB3}" presName="compNode" presStyleCnt="0"/>
      <dgm:spPr/>
    </dgm:pt>
    <dgm:pt modelId="{133958B9-4560-4A5C-848C-D37B7D9BC3F7}" type="pres">
      <dgm:prSet presAssocID="{B01E96BC-0AD2-432A-92B1-175139696FB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67B3C4C9-E13D-4036-B83B-7C35BED544D4}" type="pres">
      <dgm:prSet presAssocID="{B01E96BC-0AD2-432A-92B1-175139696FB3}" presName="iconSpace" presStyleCnt="0"/>
      <dgm:spPr/>
    </dgm:pt>
    <dgm:pt modelId="{D4FC9265-9D6E-4699-B195-ACE1D15E1DC4}" type="pres">
      <dgm:prSet presAssocID="{B01E96BC-0AD2-432A-92B1-175139696FB3}" presName="parTx" presStyleLbl="revTx" presStyleIdx="2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385B2535-6867-481A-9A10-CD39EFF3A0C4}" type="pres">
      <dgm:prSet presAssocID="{B01E96BC-0AD2-432A-92B1-175139696FB3}" presName="txSpace" presStyleCnt="0"/>
      <dgm:spPr/>
    </dgm:pt>
    <dgm:pt modelId="{42781BC1-919B-4407-AA1D-FA97C9FBDDC4}" type="pres">
      <dgm:prSet presAssocID="{B01E96BC-0AD2-432A-92B1-175139696FB3}" presName="desTx" presStyleLbl="revTx" presStyleIdx="3" presStyleCnt="6">
        <dgm:presLayoutVars/>
      </dgm:prSet>
      <dgm:spPr/>
      <dgm:t>
        <a:bodyPr/>
        <a:lstStyle/>
        <a:p>
          <a:endParaRPr lang="en-US"/>
        </a:p>
      </dgm:t>
    </dgm:pt>
    <dgm:pt modelId="{FA9140D9-7087-480D-A1B2-28923E56667D}" type="pres">
      <dgm:prSet presAssocID="{97E33861-492B-4F75-9DA6-2F650A01DD36}" presName="sibTrans" presStyleCnt="0"/>
      <dgm:spPr/>
    </dgm:pt>
    <dgm:pt modelId="{6E06929C-07CB-481F-BBFE-10F278AE3BE6}" type="pres">
      <dgm:prSet presAssocID="{A2680BDD-92B0-4E47-8BC2-F19BCA3D5ECB}" presName="compNode" presStyleCnt="0"/>
      <dgm:spPr/>
    </dgm:pt>
    <dgm:pt modelId="{4BC7AA92-F99A-4199-A5B2-0CA4EEEA9FD2}" type="pres">
      <dgm:prSet presAssocID="{A2680BDD-92B0-4E47-8BC2-F19BCA3D5EC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2FDD5FDE-9DCB-4D27-873A-BDB89947814D}" type="pres">
      <dgm:prSet presAssocID="{A2680BDD-92B0-4E47-8BC2-F19BCA3D5ECB}" presName="iconSpace" presStyleCnt="0"/>
      <dgm:spPr/>
    </dgm:pt>
    <dgm:pt modelId="{7426118D-A3A2-4861-8184-FDCFC10CAA4E}" type="pres">
      <dgm:prSet presAssocID="{A2680BDD-92B0-4E47-8BC2-F19BCA3D5ECB}" presName="parTx" presStyleLbl="revTx" presStyleIdx="4" presStyleCnt="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A49DFD2-67CB-4CC2-BEC2-F706FA3E6C87}" type="pres">
      <dgm:prSet presAssocID="{A2680BDD-92B0-4E47-8BC2-F19BCA3D5ECB}" presName="txSpace" presStyleCnt="0"/>
      <dgm:spPr/>
    </dgm:pt>
    <dgm:pt modelId="{90AC649D-7D77-43B7-A7B5-BB6373AF46D2}" type="pres">
      <dgm:prSet presAssocID="{A2680BDD-92B0-4E47-8BC2-F19BCA3D5ECB}" presName="desTx" presStyleLbl="revTx" presStyleIdx="5" presStyleCnt="6">
        <dgm:presLayoutVars/>
      </dgm:prSet>
      <dgm:spPr/>
      <dgm:t>
        <a:bodyPr/>
        <a:lstStyle/>
        <a:p>
          <a:endParaRPr lang="en-US"/>
        </a:p>
      </dgm:t>
    </dgm:pt>
  </dgm:ptLst>
  <dgm:cxnLst>
    <dgm:cxn modelId="{AF1A7DAD-C903-41A2-B4D6-F589AD8CA1E5}" type="presOf" srcId="{8C61519D-F46E-483D-BD54-8D8A6F3970B2}" destId="{90AC649D-7D77-43B7-A7B5-BB6373AF46D2}" srcOrd="0" destOrd="0" presId="urn:microsoft.com/office/officeart/2018/2/layout/IconLabelDescriptionList"/>
    <dgm:cxn modelId="{905E89EF-9C8D-4714-92AA-5D1872B6EE25}" type="presOf" srcId="{D5898BB9-9DB0-453B-AF11-6C4B120EA535}" destId="{43601658-9DB7-4B21-92D5-3466644BA3F9}" srcOrd="0" destOrd="0" presId="urn:microsoft.com/office/officeart/2018/2/layout/IconLabelDescriptionList"/>
    <dgm:cxn modelId="{2C6A28E8-F9CF-4F0E-B9FB-8F03E218DEB3}" type="presOf" srcId="{BE2C902D-B285-43D1-943F-5FEE5C349230}" destId="{42781BC1-919B-4407-AA1D-FA97C9FBDDC4}" srcOrd="0" destOrd="1" presId="urn:microsoft.com/office/officeart/2018/2/layout/IconLabelDescriptionList"/>
    <dgm:cxn modelId="{06E70D95-7FFD-4109-BBF2-041B8DA3DAE1}" type="presOf" srcId="{7DC3D839-A3F8-4A27-A4C6-186A694F45DC}" destId="{90AC649D-7D77-43B7-A7B5-BB6373AF46D2}" srcOrd="0" destOrd="1" presId="urn:microsoft.com/office/officeart/2018/2/layout/IconLabelDescriptionList"/>
    <dgm:cxn modelId="{FE88407E-67DA-4489-BFA6-511BA7DD9D90}" srcId="{A2680BDD-92B0-4E47-8BC2-F19BCA3D5ECB}" destId="{7DC3D839-A3F8-4A27-A4C6-186A694F45DC}" srcOrd="1" destOrd="0" parTransId="{9CF4D5B5-09A5-45BD-B485-C5E6571A6D64}" sibTransId="{F86EEF9E-1284-4385-928A-B5EE6C94A46F}"/>
    <dgm:cxn modelId="{7AE56192-A439-4411-B4FC-0BAF2FDE0D6D}" type="presOf" srcId="{10FED961-21FC-40E9-A41F-77AF0E29A539}" destId="{F5A2A8A6-A611-4545-8D9C-8260BA542C18}" srcOrd="0" destOrd="0" presId="urn:microsoft.com/office/officeart/2018/2/layout/IconLabelDescriptionList"/>
    <dgm:cxn modelId="{FB3F6329-4095-4DF7-A688-CA854F6CCAD4}" type="presOf" srcId="{B01E96BC-0AD2-432A-92B1-175139696FB3}" destId="{D4FC9265-9D6E-4699-B195-ACE1D15E1DC4}" srcOrd="0" destOrd="0" presId="urn:microsoft.com/office/officeart/2018/2/layout/IconLabelDescriptionList"/>
    <dgm:cxn modelId="{41246834-4761-4DC5-A7FB-86D9148FF66E}" srcId="{10FED961-21FC-40E9-A41F-77AF0E29A539}" destId="{D5898BB9-9DB0-453B-AF11-6C4B120EA535}" srcOrd="0" destOrd="0" parTransId="{5C0E62BE-B66F-492B-8CFD-017399B66619}" sibTransId="{B1617EA1-FDED-48AD-84B9-16B05FD47AAC}"/>
    <dgm:cxn modelId="{0C232F4E-C537-42F6-8783-D81793BFA5B9}" type="presOf" srcId="{5BEE6FE8-5BDA-4C68-A25F-01B6EDD51CBB}" destId="{42781BC1-919B-4407-AA1D-FA97C9FBDDC4}" srcOrd="0" destOrd="0" presId="urn:microsoft.com/office/officeart/2018/2/layout/IconLabelDescriptionList"/>
    <dgm:cxn modelId="{FFF851F9-B839-4DD6-8791-FCB02CE1A8ED}" srcId="{10FED961-21FC-40E9-A41F-77AF0E29A539}" destId="{B01E96BC-0AD2-432A-92B1-175139696FB3}" srcOrd="1" destOrd="0" parTransId="{1A78ED07-86CC-4C68-8C77-5F7819CA5DC2}" sibTransId="{97E33861-492B-4F75-9DA6-2F650A01DD36}"/>
    <dgm:cxn modelId="{C2966DFE-5C20-480C-A6CA-CD0FAD1E2A6B}" srcId="{B01E96BC-0AD2-432A-92B1-175139696FB3}" destId="{5BEE6FE8-5BDA-4C68-A25F-01B6EDD51CBB}" srcOrd="0" destOrd="0" parTransId="{8AC94EC6-D672-4209-B920-ED6720EA9B19}" sibTransId="{E623B2DE-2743-4E8E-BD1A-117BB469972E}"/>
    <dgm:cxn modelId="{D0EEE527-7021-46A1-A55B-49938260D060}" type="presOf" srcId="{B0E80601-06C4-4B8E-A300-BC2804429B0A}" destId="{EC36C3AC-C3D8-4697-A5F3-C850BEA76A2D}" srcOrd="0" destOrd="0" presId="urn:microsoft.com/office/officeart/2018/2/layout/IconLabelDescriptionList"/>
    <dgm:cxn modelId="{F64305C1-EA0C-4823-B478-15CBA6FF6D04}" srcId="{10FED961-21FC-40E9-A41F-77AF0E29A539}" destId="{A2680BDD-92B0-4E47-8BC2-F19BCA3D5ECB}" srcOrd="2" destOrd="0" parTransId="{D0882168-50D2-4692-80E1-97AAABB235ED}" sibTransId="{4D8D456F-346C-44F5-8050-5841542D02B2}"/>
    <dgm:cxn modelId="{A623F372-22AC-4658-9F92-5149A72A3283}" type="presOf" srcId="{A2680BDD-92B0-4E47-8BC2-F19BCA3D5ECB}" destId="{7426118D-A3A2-4861-8184-FDCFC10CAA4E}" srcOrd="0" destOrd="0" presId="urn:microsoft.com/office/officeart/2018/2/layout/IconLabelDescriptionList"/>
    <dgm:cxn modelId="{DC6A1D60-EF8E-40A2-9035-690275C268D3}" srcId="{D5898BB9-9DB0-453B-AF11-6C4B120EA535}" destId="{B0E80601-06C4-4B8E-A300-BC2804429B0A}" srcOrd="0" destOrd="0" parTransId="{942654A4-BB3A-41A2-BD7D-770649726E2C}" sibTransId="{7A32DAE1-1A57-4436-9E00-763A5A72292F}"/>
    <dgm:cxn modelId="{C7DFFAD0-211F-44C6-9145-F4ABF0287664}" srcId="{A2680BDD-92B0-4E47-8BC2-F19BCA3D5ECB}" destId="{8C61519D-F46E-483D-BD54-8D8A6F3970B2}" srcOrd="0" destOrd="0" parTransId="{8852953E-BBD6-46BA-8F66-15B4DEF5DD61}" sibTransId="{D93E7ACC-9937-49C7-9BDC-7CCD488F8F36}"/>
    <dgm:cxn modelId="{22616FE9-AC95-4B72-ABD4-6B9817BAE1DE}" srcId="{B01E96BC-0AD2-432A-92B1-175139696FB3}" destId="{BE2C902D-B285-43D1-943F-5FEE5C349230}" srcOrd="1" destOrd="0" parTransId="{B703E87D-93C0-4120-8E2E-B01FB64A7A48}" sibTransId="{87B39DCD-AB42-40EC-AFBB-46D1611DC7C6}"/>
    <dgm:cxn modelId="{20EF4D9C-69E4-483F-B5C4-9047CF1B2C60}" type="presParOf" srcId="{F5A2A8A6-A611-4545-8D9C-8260BA542C18}" destId="{66FD63A0-A1F9-4B46-BAAF-E4D9D9A847E8}" srcOrd="0" destOrd="0" presId="urn:microsoft.com/office/officeart/2018/2/layout/IconLabelDescriptionList"/>
    <dgm:cxn modelId="{E85D437E-E3F4-403F-B555-D18D5CD87F2B}" type="presParOf" srcId="{66FD63A0-A1F9-4B46-BAAF-E4D9D9A847E8}" destId="{0813DB70-3B9E-4F1E-9368-A071B852657F}" srcOrd="0" destOrd="0" presId="urn:microsoft.com/office/officeart/2018/2/layout/IconLabelDescriptionList"/>
    <dgm:cxn modelId="{D74CC412-8F38-4FAA-819F-79BC72B9AF5B}" type="presParOf" srcId="{66FD63A0-A1F9-4B46-BAAF-E4D9D9A847E8}" destId="{29CE1E7E-8818-45CB-BA5F-066864EB3990}" srcOrd="1" destOrd="0" presId="urn:microsoft.com/office/officeart/2018/2/layout/IconLabelDescriptionList"/>
    <dgm:cxn modelId="{480620EA-4E5D-40AA-AA3B-6DC201FB8FA5}" type="presParOf" srcId="{66FD63A0-A1F9-4B46-BAAF-E4D9D9A847E8}" destId="{43601658-9DB7-4B21-92D5-3466644BA3F9}" srcOrd="2" destOrd="0" presId="urn:microsoft.com/office/officeart/2018/2/layout/IconLabelDescriptionList"/>
    <dgm:cxn modelId="{4041034F-B2DA-40C8-8035-4394CA8A06BC}" type="presParOf" srcId="{66FD63A0-A1F9-4B46-BAAF-E4D9D9A847E8}" destId="{BE143DF2-EA9B-45C0-A512-1120EE679EB2}" srcOrd="3" destOrd="0" presId="urn:microsoft.com/office/officeart/2018/2/layout/IconLabelDescriptionList"/>
    <dgm:cxn modelId="{72063920-3DAF-45BE-AF1F-AB494766A76B}" type="presParOf" srcId="{66FD63A0-A1F9-4B46-BAAF-E4D9D9A847E8}" destId="{EC36C3AC-C3D8-4697-A5F3-C850BEA76A2D}" srcOrd="4" destOrd="0" presId="urn:microsoft.com/office/officeart/2018/2/layout/IconLabelDescriptionList"/>
    <dgm:cxn modelId="{4E3C4463-D605-48F1-A961-10862B40B249}" type="presParOf" srcId="{F5A2A8A6-A611-4545-8D9C-8260BA542C18}" destId="{B18B0FCE-24CD-41D3-8A55-B06D2C3E61EC}" srcOrd="1" destOrd="0" presId="urn:microsoft.com/office/officeart/2018/2/layout/IconLabelDescriptionList"/>
    <dgm:cxn modelId="{F2390802-C7BD-45B2-8BDD-95317EF141F4}" type="presParOf" srcId="{F5A2A8A6-A611-4545-8D9C-8260BA542C18}" destId="{26EA9B1F-A902-4D72-89F6-09FBB881C88E}" srcOrd="2" destOrd="0" presId="urn:microsoft.com/office/officeart/2018/2/layout/IconLabelDescriptionList"/>
    <dgm:cxn modelId="{6E0CEDC5-4B3F-476D-9D12-C152046581CC}" type="presParOf" srcId="{26EA9B1F-A902-4D72-89F6-09FBB881C88E}" destId="{133958B9-4560-4A5C-848C-D37B7D9BC3F7}" srcOrd="0" destOrd="0" presId="urn:microsoft.com/office/officeart/2018/2/layout/IconLabelDescriptionList"/>
    <dgm:cxn modelId="{3FCD505E-CE06-4FC2-9BEF-A2D6E76C58EC}" type="presParOf" srcId="{26EA9B1F-A902-4D72-89F6-09FBB881C88E}" destId="{67B3C4C9-E13D-4036-B83B-7C35BED544D4}" srcOrd="1" destOrd="0" presId="urn:microsoft.com/office/officeart/2018/2/layout/IconLabelDescriptionList"/>
    <dgm:cxn modelId="{ABAA15C8-E228-451A-AD09-072D5240D80B}" type="presParOf" srcId="{26EA9B1F-A902-4D72-89F6-09FBB881C88E}" destId="{D4FC9265-9D6E-4699-B195-ACE1D15E1DC4}" srcOrd="2" destOrd="0" presId="urn:microsoft.com/office/officeart/2018/2/layout/IconLabelDescriptionList"/>
    <dgm:cxn modelId="{7A30E675-29AA-4136-8537-BEE5B2E2E0BD}" type="presParOf" srcId="{26EA9B1F-A902-4D72-89F6-09FBB881C88E}" destId="{385B2535-6867-481A-9A10-CD39EFF3A0C4}" srcOrd="3" destOrd="0" presId="urn:microsoft.com/office/officeart/2018/2/layout/IconLabelDescriptionList"/>
    <dgm:cxn modelId="{EBDCE675-C47F-457B-904E-D36D163F782F}" type="presParOf" srcId="{26EA9B1F-A902-4D72-89F6-09FBB881C88E}" destId="{42781BC1-919B-4407-AA1D-FA97C9FBDDC4}" srcOrd="4" destOrd="0" presId="urn:microsoft.com/office/officeart/2018/2/layout/IconLabelDescriptionList"/>
    <dgm:cxn modelId="{05C87647-9B71-4480-B340-B6D44A036184}" type="presParOf" srcId="{F5A2A8A6-A611-4545-8D9C-8260BA542C18}" destId="{FA9140D9-7087-480D-A1B2-28923E56667D}" srcOrd="3" destOrd="0" presId="urn:microsoft.com/office/officeart/2018/2/layout/IconLabelDescriptionList"/>
    <dgm:cxn modelId="{C87550E5-6A11-4647-8B93-493D91487174}" type="presParOf" srcId="{F5A2A8A6-A611-4545-8D9C-8260BA542C18}" destId="{6E06929C-07CB-481F-BBFE-10F278AE3BE6}" srcOrd="4" destOrd="0" presId="urn:microsoft.com/office/officeart/2018/2/layout/IconLabelDescriptionList"/>
    <dgm:cxn modelId="{1CEA293B-8DE6-4B59-BB36-848BFF0ACF6E}" type="presParOf" srcId="{6E06929C-07CB-481F-BBFE-10F278AE3BE6}" destId="{4BC7AA92-F99A-4199-A5B2-0CA4EEEA9FD2}" srcOrd="0" destOrd="0" presId="urn:microsoft.com/office/officeart/2018/2/layout/IconLabelDescriptionList"/>
    <dgm:cxn modelId="{6E771A18-5520-4FB0-A1F9-893491173904}" type="presParOf" srcId="{6E06929C-07CB-481F-BBFE-10F278AE3BE6}" destId="{2FDD5FDE-9DCB-4D27-873A-BDB89947814D}" srcOrd="1" destOrd="0" presId="urn:microsoft.com/office/officeart/2018/2/layout/IconLabelDescriptionList"/>
    <dgm:cxn modelId="{6F3D38CE-D9A0-43A8-9260-02DE736E07CB}" type="presParOf" srcId="{6E06929C-07CB-481F-BBFE-10F278AE3BE6}" destId="{7426118D-A3A2-4861-8184-FDCFC10CAA4E}" srcOrd="2" destOrd="0" presId="urn:microsoft.com/office/officeart/2018/2/layout/IconLabelDescriptionList"/>
    <dgm:cxn modelId="{19C4B608-5A01-42A5-84A9-2BBCD7AAB09A}" type="presParOf" srcId="{6E06929C-07CB-481F-BBFE-10F278AE3BE6}" destId="{7A49DFD2-67CB-4CC2-BEC2-F706FA3E6C87}" srcOrd="3" destOrd="0" presId="urn:microsoft.com/office/officeart/2018/2/layout/IconLabelDescriptionList"/>
    <dgm:cxn modelId="{95241E4E-B95F-4467-89F0-35A52B1B2C00}" type="presParOf" srcId="{6E06929C-07CB-481F-BBFE-10F278AE3BE6}" destId="{90AC649D-7D77-43B7-A7B5-BB6373AF46D2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7D49F8-96E2-4624-A030-EA93D5B8180E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2F660F-02CA-4658-B438-E232A7A914EC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/>
            <a:t>Crowdfunding platform</a:t>
          </a:r>
        </a:p>
      </dsp:txBody>
      <dsp:txXfrm>
        <a:off x="417971" y="2644140"/>
        <a:ext cx="2889450" cy="720000"/>
      </dsp:txXfrm>
    </dsp:sp>
    <dsp:sp modelId="{043A8A7A-2B3E-4C08-ACF9-E4BB49E1EFBE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DE1211-6D97-4FA0-A485-08576C6CB538}">
      <dsp:nvSpPr>
        <dsp:cNvPr id="0" name=""/>
        <dsp:cNvSpPr/>
      </dsp:nvSpPr>
      <dsp:spPr>
        <a:xfrm>
          <a:off x="3813075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/>
            <a:t>Global Donations from backers</a:t>
          </a:r>
        </a:p>
      </dsp:txBody>
      <dsp:txXfrm>
        <a:off x="3813075" y="2644140"/>
        <a:ext cx="2889450" cy="720000"/>
      </dsp:txXfrm>
    </dsp:sp>
    <dsp:sp modelId="{110393E2-B7CB-4B50-AC9F-CB4B8E0E53D8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3A562A-DE12-4070-B0FF-44C3E4028CC4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/>
            <a:t>Creative projects from art, music, and technology</a:t>
          </a:r>
        </a:p>
      </dsp:txBody>
      <dsp:txXfrm>
        <a:off x="7208178" y="2644140"/>
        <a:ext cx="28894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13DB70-3B9E-4F1E-9368-A071B852657F}">
      <dsp:nvSpPr>
        <dsp:cNvPr id="0" name=""/>
        <dsp:cNvSpPr/>
      </dsp:nvSpPr>
      <dsp:spPr>
        <a:xfrm>
          <a:off x="393" y="902254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01658-9DB7-4B21-92D5-3466644BA3F9}">
      <dsp:nvSpPr>
        <dsp:cNvPr id="0" name=""/>
        <dsp:cNvSpPr/>
      </dsp:nvSpPr>
      <dsp:spPr>
        <a:xfrm>
          <a:off x="393" y="2110382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defRPr b="1"/>
          </a:pPr>
          <a:r>
            <a:rPr lang="en-US" sz="2700" kern="1200"/>
            <a:t>Funding goal is set </a:t>
          </a:r>
        </a:p>
      </dsp:txBody>
      <dsp:txXfrm>
        <a:off x="393" y="2110382"/>
        <a:ext cx="3138750" cy="470812"/>
      </dsp:txXfrm>
    </dsp:sp>
    <dsp:sp modelId="{EC36C3AC-C3D8-4697-A5F3-C850BEA76A2D}">
      <dsp:nvSpPr>
        <dsp:cNvPr id="0" name=""/>
        <dsp:cNvSpPr/>
      </dsp:nvSpPr>
      <dsp:spPr>
        <a:xfrm>
          <a:off x="393" y="2632156"/>
          <a:ext cx="3138750" cy="818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Time frame to complete goal</a:t>
          </a:r>
        </a:p>
      </dsp:txBody>
      <dsp:txXfrm>
        <a:off x="393" y="2632156"/>
        <a:ext cx="3138750" cy="818133"/>
      </dsp:txXfrm>
    </dsp:sp>
    <dsp:sp modelId="{133958B9-4560-4A5C-848C-D37B7D9BC3F7}">
      <dsp:nvSpPr>
        <dsp:cNvPr id="0" name=""/>
        <dsp:cNvSpPr/>
      </dsp:nvSpPr>
      <dsp:spPr>
        <a:xfrm>
          <a:off x="3688425" y="902254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FC9265-9D6E-4699-B195-ACE1D15E1DC4}">
      <dsp:nvSpPr>
        <dsp:cNvPr id="0" name=""/>
        <dsp:cNvSpPr/>
      </dsp:nvSpPr>
      <dsp:spPr>
        <a:xfrm>
          <a:off x="3688425" y="2110382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defRPr b="1"/>
          </a:pPr>
          <a:r>
            <a:rPr lang="en-US" sz="2700" kern="1200"/>
            <a:t>If goal is reached:</a:t>
          </a:r>
        </a:p>
      </dsp:txBody>
      <dsp:txXfrm>
        <a:off x="3688425" y="2110382"/>
        <a:ext cx="3138750" cy="470812"/>
      </dsp:txXfrm>
    </dsp:sp>
    <dsp:sp modelId="{42781BC1-919B-4407-AA1D-FA97C9FBDDC4}">
      <dsp:nvSpPr>
        <dsp:cNvPr id="0" name=""/>
        <dsp:cNvSpPr/>
      </dsp:nvSpPr>
      <dsp:spPr>
        <a:xfrm>
          <a:off x="3688425" y="2632156"/>
          <a:ext cx="3138750" cy="818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Project receives funds</a:t>
          </a:r>
        </a:p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Currency is drawn from backers</a:t>
          </a:r>
        </a:p>
      </dsp:txBody>
      <dsp:txXfrm>
        <a:off x="3688425" y="2632156"/>
        <a:ext cx="3138750" cy="818133"/>
      </dsp:txXfrm>
    </dsp:sp>
    <dsp:sp modelId="{4BC7AA92-F99A-4199-A5B2-0CA4EEEA9FD2}">
      <dsp:nvSpPr>
        <dsp:cNvPr id="0" name=""/>
        <dsp:cNvSpPr/>
      </dsp:nvSpPr>
      <dsp:spPr>
        <a:xfrm>
          <a:off x="7376456" y="902254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26118D-A3A2-4861-8184-FDCFC10CAA4E}">
      <dsp:nvSpPr>
        <dsp:cNvPr id="0" name=""/>
        <dsp:cNvSpPr/>
      </dsp:nvSpPr>
      <dsp:spPr>
        <a:xfrm>
          <a:off x="7376456" y="2110382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defRPr b="1"/>
          </a:pPr>
          <a:r>
            <a:rPr lang="en-US" sz="2700" kern="1200"/>
            <a:t>If goal is not reached:</a:t>
          </a:r>
        </a:p>
      </dsp:txBody>
      <dsp:txXfrm>
        <a:off x="7376456" y="2110382"/>
        <a:ext cx="3138750" cy="470812"/>
      </dsp:txXfrm>
    </dsp:sp>
    <dsp:sp modelId="{90AC649D-7D77-43B7-A7B5-BB6373AF46D2}">
      <dsp:nvSpPr>
        <dsp:cNvPr id="0" name=""/>
        <dsp:cNvSpPr/>
      </dsp:nvSpPr>
      <dsp:spPr>
        <a:xfrm>
          <a:off x="7376456" y="2632156"/>
          <a:ext cx="3138750" cy="818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Project does not receive funds</a:t>
          </a:r>
        </a:p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Currency is not drawn from any backers</a:t>
          </a:r>
        </a:p>
      </dsp:txBody>
      <dsp:txXfrm>
        <a:off x="7376456" y="2632156"/>
        <a:ext cx="3138750" cy="8181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svg>
</file>

<file path=ppt/media/image16.svg>
</file>

<file path=ppt/media/image18.svg>
</file>

<file path=ppt/media/image2.png>
</file>

<file path=ppt/media/image20.svg>
</file>

<file path=ppt/media/image2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20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22.sv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hyperlink" Target="http://about:blank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16.sv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8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2">
            <a:extLst>
              <a:ext uri="{FF2B5EF4-FFF2-40B4-BE49-F238E27FC236}">
                <a16:creationId xmlns:a16="http://schemas.microsoft.com/office/drawing/2014/main" xmlns="" id="{1D50F262-343C-4101-AB3C-9DA1072F730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16" descr="Icon&#10;&#10;Description automatically generated">
            <a:extLst>
              <a:ext uri="{FF2B5EF4-FFF2-40B4-BE49-F238E27FC236}">
                <a16:creationId xmlns:a16="http://schemas.microsoft.com/office/drawing/2014/main" xmlns="" id="{E00588C1-9814-4C12-B9E1-C482AC0BD7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665" r="18528"/>
          <a:stretch/>
        </p:blipFill>
        <p:spPr>
          <a:xfrm>
            <a:off x="7816130" y="-2"/>
            <a:ext cx="4375870" cy="6858000"/>
          </a:xfrm>
          <a:custGeom>
            <a:avLst/>
            <a:gdLst/>
            <a:ahLst/>
            <a:cxnLst/>
            <a:rect l="l" t="t" r="r" b="b"/>
            <a:pathLst>
              <a:path w="4375870" h="6858000">
                <a:moveTo>
                  <a:pt x="4441" y="0"/>
                </a:moveTo>
                <a:lnTo>
                  <a:pt x="4375870" y="0"/>
                </a:lnTo>
                <a:lnTo>
                  <a:pt x="4375870" y="23"/>
                </a:lnTo>
                <a:lnTo>
                  <a:pt x="4375870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18" name="Picture 18" descr="Icon&#10;&#10;Description automatically generated">
            <a:extLst>
              <a:ext uri="{FF2B5EF4-FFF2-40B4-BE49-F238E27FC236}">
                <a16:creationId xmlns:a16="http://schemas.microsoft.com/office/drawing/2014/main" xmlns="" id="{CE0984A8-42CC-4D1D-9E45-184F33927D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237" r="15679" b="1"/>
          <a:stretch/>
        </p:blipFill>
        <p:spPr>
          <a:xfrm>
            <a:off x="3595404" y="33"/>
            <a:ext cx="4942298" cy="6857999"/>
          </a:xfrm>
          <a:custGeom>
            <a:avLst/>
            <a:gdLst/>
            <a:ahLst/>
            <a:cxnLst/>
            <a:rect l="l" t="t" r="r" b="b"/>
            <a:pathLst>
              <a:path w="4942298" h="6857999">
                <a:moveTo>
                  <a:pt x="0" y="0"/>
                </a:moveTo>
                <a:lnTo>
                  <a:pt x="4164238" y="0"/>
                </a:lnTo>
                <a:lnTo>
                  <a:pt x="4271743" y="210478"/>
                </a:lnTo>
                <a:cubicBezTo>
                  <a:pt x="4695097" y="1127919"/>
                  <a:pt x="4942298" y="2233909"/>
                  <a:pt x="4942298" y="3424428"/>
                </a:cubicBezTo>
                <a:cubicBezTo>
                  <a:pt x="4942298" y="4614948"/>
                  <a:pt x="4695097" y="5720938"/>
                  <a:pt x="4271743" y="6638378"/>
                </a:cubicBezTo>
                <a:lnTo>
                  <a:pt x="4159568" y="6857999"/>
                </a:lnTo>
                <a:lnTo>
                  <a:pt x="49488" y="6857999"/>
                </a:lnTo>
                <a:lnTo>
                  <a:pt x="119616" y="6721637"/>
                </a:lnTo>
                <a:cubicBezTo>
                  <a:pt x="540124" y="5863919"/>
                  <a:pt x="796416" y="4724528"/>
                  <a:pt x="796416" y="3474162"/>
                </a:cubicBezTo>
                <a:cubicBezTo>
                  <a:pt x="796416" y="2140439"/>
                  <a:pt x="504812" y="932979"/>
                  <a:pt x="33352" y="58950"/>
                </a:cubicBezTo>
                <a:close/>
              </a:path>
            </a:pathLst>
          </a:custGeom>
        </p:spPr>
      </p:pic>
      <p:sp useBgFill="1">
        <p:nvSpPr>
          <p:cNvPr id="22" name="Freeform: Shape 24">
            <a:extLst>
              <a:ext uri="{FF2B5EF4-FFF2-40B4-BE49-F238E27FC236}">
                <a16:creationId xmlns:a16="http://schemas.microsoft.com/office/drawing/2014/main" xmlns="" id="{6A0924B3-0260-445E-AFD7-9533C0D1B3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397136" cy="6858000"/>
          </a:xfrm>
          <a:custGeom>
            <a:avLst/>
            <a:gdLst>
              <a:gd name="connsiteX0" fmla="*/ 0 w 4397136"/>
              <a:gd name="connsiteY0" fmla="*/ 0 h 6858000"/>
              <a:gd name="connsiteX1" fmla="*/ 3599069 w 4397136"/>
              <a:gd name="connsiteY1" fmla="*/ 0 h 6858000"/>
              <a:gd name="connsiteX2" fmla="*/ 3634072 w 4397136"/>
              <a:gd name="connsiteY2" fmla="*/ 58977 h 6858000"/>
              <a:gd name="connsiteX3" fmla="*/ 4397136 w 4397136"/>
              <a:gd name="connsiteY3" fmla="*/ 3474189 h 6858000"/>
              <a:gd name="connsiteX4" fmla="*/ 3802221 w 4397136"/>
              <a:gd name="connsiteY4" fmla="*/ 6546415 h 6858000"/>
              <a:gd name="connsiteX5" fmla="*/ 3649466 w 4397136"/>
              <a:gd name="connsiteY5" fmla="*/ 6858000 h 6858000"/>
              <a:gd name="connsiteX6" fmla="*/ 0 w 439713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7136" h="6858000">
                <a:moveTo>
                  <a:pt x="0" y="0"/>
                </a:moveTo>
                <a:lnTo>
                  <a:pt x="3599069" y="0"/>
                </a:lnTo>
                <a:lnTo>
                  <a:pt x="3634072" y="58977"/>
                </a:lnTo>
                <a:cubicBezTo>
                  <a:pt x="4105532" y="933006"/>
                  <a:pt x="4397136" y="2140466"/>
                  <a:pt x="4397136" y="3474189"/>
                </a:cubicBezTo>
                <a:cubicBezTo>
                  <a:pt x="4397136" y="4641197"/>
                  <a:pt x="4173877" y="5711534"/>
                  <a:pt x="3802221" y="6546415"/>
                </a:cubicBezTo>
                <a:lnTo>
                  <a:pt x="3649466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Freeform: Shape 26">
            <a:extLst>
              <a:ext uri="{FF2B5EF4-FFF2-40B4-BE49-F238E27FC236}">
                <a16:creationId xmlns:a16="http://schemas.microsoft.com/office/drawing/2014/main" xmlns="" id="{7C34E8CB-B972-4A94-8469-315C10C2AA9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386504" cy="6858000"/>
          </a:xfrm>
          <a:custGeom>
            <a:avLst/>
            <a:gdLst>
              <a:gd name="connsiteX0" fmla="*/ 0 w 4386504"/>
              <a:gd name="connsiteY0" fmla="*/ 0 h 6858000"/>
              <a:gd name="connsiteX1" fmla="*/ 3588437 w 4386504"/>
              <a:gd name="connsiteY1" fmla="*/ 0 h 6858000"/>
              <a:gd name="connsiteX2" fmla="*/ 3623440 w 4386504"/>
              <a:gd name="connsiteY2" fmla="*/ 58977 h 6858000"/>
              <a:gd name="connsiteX3" fmla="*/ 4386504 w 4386504"/>
              <a:gd name="connsiteY3" fmla="*/ 3474189 h 6858000"/>
              <a:gd name="connsiteX4" fmla="*/ 3791589 w 4386504"/>
              <a:gd name="connsiteY4" fmla="*/ 6546415 h 6858000"/>
              <a:gd name="connsiteX5" fmla="*/ 3638834 w 4386504"/>
              <a:gd name="connsiteY5" fmla="*/ 6858000 h 6858000"/>
              <a:gd name="connsiteX6" fmla="*/ 0 w 438650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6504" h="6858000">
                <a:moveTo>
                  <a:pt x="0" y="0"/>
                </a:moveTo>
                <a:lnTo>
                  <a:pt x="3588437" y="0"/>
                </a:lnTo>
                <a:lnTo>
                  <a:pt x="3623440" y="58977"/>
                </a:lnTo>
                <a:cubicBezTo>
                  <a:pt x="4094900" y="933006"/>
                  <a:pt x="4386504" y="2140466"/>
                  <a:pt x="4386504" y="3474189"/>
                </a:cubicBezTo>
                <a:cubicBezTo>
                  <a:pt x="4386504" y="4641197"/>
                  <a:pt x="4163245" y="5711534"/>
                  <a:pt x="3791589" y="6546415"/>
                </a:cubicBezTo>
                <a:lnTo>
                  <a:pt x="363883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913" y="1511589"/>
            <a:ext cx="3430958" cy="2896432"/>
          </a:xfrm>
        </p:spPr>
        <p:txBody>
          <a:bodyPr anchor="b">
            <a:normAutofit/>
          </a:bodyPr>
          <a:lstStyle/>
          <a:p>
            <a:pPr algn="l"/>
            <a:r>
              <a:rPr lang="en-US" sz="4000">
                <a:cs typeface="Calibri Light"/>
              </a:rPr>
              <a:t>Kickstarter Video Game Keys to Success Analysis</a:t>
            </a:r>
            <a:endParaRPr lang="en-US" sz="4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911" y="4769996"/>
            <a:ext cx="3430959" cy="133493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100">
                <a:cs typeface="Calibri"/>
              </a:rPr>
              <a:t>Gabriel Valenzuela</a:t>
            </a:r>
          </a:p>
          <a:p>
            <a:pPr algn="l"/>
            <a:r>
              <a:rPr lang="en-US" sz="2100">
                <a:cs typeface="Calibri"/>
              </a:rPr>
              <a:t>DSC 680: Applied Data Science</a:t>
            </a:r>
          </a:p>
        </p:txBody>
      </p:sp>
      <p:sp>
        <p:nvSpPr>
          <p:cNvPr id="26" name="Rectangle 28">
            <a:extLst>
              <a:ext uri="{FF2B5EF4-FFF2-40B4-BE49-F238E27FC236}">
                <a16:creationId xmlns:a16="http://schemas.microsoft.com/office/drawing/2014/main" xmlns="" id="{114A821F-8663-46BA-8CC0-D4C44F639F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28" name="Rectangle 30">
            <a:extLst>
              <a:ext uri="{FF2B5EF4-FFF2-40B4-BE49-F238E27FC236}">
                <a16:creationId xmlns:a16="http://schemas.microsoft.com/office/drawing/2014/main" xmlns="" id="{67EF550F-47CE-4FB2-9DAC-12AD835C83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38912" y="4544568"/>
            <a:ext cx="341496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59"/>
    </mc:Choice>
    <mc:Fallback>
      <p:transition spd="slow" advTm="19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4AFEA7-C793-461E-8C1D-8B0FA8955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579" y="629266"/>
            <a:ext cx="6422849" cy="1676603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Success Rates of Video Games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E20FA99-AAAC-4AF3-9FAE-707420324F1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xmlns="" id="{9573BE85-6043-4C3A-A7DD-483A0A5FB7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4632" y="559407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phic 4" descr="Bar graph with upward trend">
            <a:extLst>
              <a:ext uri="{FF2B5EF4-FFF2-40B4-BE49-F238E27FC236}">
                <a16:creationId xmlns:a16="http://schemas.microsoft.com/office/drawing/2014/main" xmlns="" id="{851BA120-E3BB-4E2C-8608-A7EEFCFB68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61364" y="1872360"/>
            <a:ext cx="3113280" cy="311328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4B3A1F-72D0-4CB5-A2AE-D1ABF0BF0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4581" y="2438400"/>
            <a:ext cx="6422848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cs typeface="Calibri"/>
              </a:rPr>
              <a:t>Failures:</a:t>
            </a:r>
          </a:p>
          <a:p>
            <a:pPr lvl="1"/>
            <a:r>
              <a:rPr lang="en-US" sz="2000">
                <a:cs typeface="Calibri"/>
              </a:rPr>
              <a:t>58.68%</a:t>
            </a:r>
          </a:p>
          <a:p>
            <a:r>
              <a:rPr lang="en-US" sz="2000">
                <a:cs typeface="Calibri"/>
              </a:rPr>
              <a:t>Successful:</a:t>
            </a:r>
          </a:p>
          <a:p>
            <a:pPr lvl="1"/>
            <a:r>
              <a:rPr lang="en-US" sz="2000">
                <a:cs typeface="Calibri"/>
              </a:rPr>
              <a:t>20.17%</a:t>
            </a:r>
          </a:p>
          <a:p>
            <a:r>
              <a:rPr lang="en-US" sz="2000">
                <a:cs typeface="Calibri"/>
              </a:rPr>
              <a:t>Canceled:</a:t>
            </a:r>
          </a:p>
          <a:p>
            <a:pPr lvl="1"/>
            <a:r>
              <a:rPr lang="en-US" sz="2000">
                <a:cs typeface="Calibri"/>
              </a:rPr>
              <a:t>19.97%</a:t>
            </a:r>
          </a:p>
          <a:p>
            <a:r>
              <a:rPr lang="en-US" sz="2000">
                <a:cs typeface="Calibri"/>
              </a:rPr>
              <a:t>Other:</a:t>
            </a:r>
          </a:p>
          <a:p>
            <a:pPr lvl="1"/>
            <a:r>
              <a:rPr lang="en-US" sz="2000">
                <a:cs typeface="Calibri"/>
              </a:rPr>
              <a:t>1.18%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132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072"/>
    </mc:Choice>
    <mc:Fallback>
      <p:transition spd="slow" advTm="75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DBC074-C364-4E46-A282-661CC47DD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Leading Influencers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7CB4857B-ED7C-444D-9F04-2F885114A1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D18046FB-44EA-4FD8-A585-EA09A319B2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479F5F2B-8B58-4140-AE6A-51F6C67B18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1B3FAB7-C4F1-4F02-9F4F-659759A12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 sz="2400">
                <a:cs typeface="Calibri"/>
              </a:rPr>
              <a:t>The funding goal</a:t>
            </a:r>
          </a:p>
          <a:p>
            <a:pPr marL="514350" indent="-514350">
              <a:buAutoNum type="arabicPeriod"/>
            </a:pPr>
            <a:r>
              <a:rPr lang="en-US" sz="2400">
                <a:cs typeface="Calibri"/>
              </a:rPr>
              <a:t>Average global goal amount that specific year</a:t>
            </a:r>
          </a:p>
          <a:p>
            <a:pPr marL="514350" indent="-514350">
              <a:buAutoNum type="arabicPeriod"/>
            </a:pPr>
            <a:r>
              <a:rPr lang="en-US" sz="2400">
                <a:cs typeface="Calibri"/>
              </a:rPr>
              <a:t>Average U.S. goal amount for a certain year</a:t>
            </a:r>
          </a:p>
          <a:p>
            <a:pPr marL="514350" indent="-514350">
              <a:buAutoNum type="arabicPeriod"/>
            </a:pPr>
            <a:r>
              <a:rPr lang="en-US" sz="2400">
                <a:cs typeface="Calibri"/>
              </a:rPr>
              <a:t>The year it is released</a:t>
            </a:r>
          </a:p>
          <a:p>
            <a:pPr marL="514350" indent="-514350">
              <a:buAutoNum type="arabicPeriod"/>
            </a:pPr>
            <a:r>
              <a:rPr lang="en-US" sz="2400">
                <a:cs typeface="Calibri"/>
              </a:rPr>
              <a:t>The week it is released</a:t>
            </a:r>
          </a:p>
          <a:p>
            <a:pPr marL="514350" indent="-514350">
              <a:buAutoNum type="arabicPeriod"/>
            </a:pPr>
            <a:r>
              <a:rPr lang="en-US" sz="2400">
                <a:cs typeface="Calibri"/>
              </a:rPr>
              <a:t>Length of the name of the campaign</a:t>
            </a:r>
          </a:p>
          <a:p>
            <a:pPr marL="514350" indent="-514350">
              <a:buAutoNum type="arabicPeriod"/>
            </a:pPr>
            <a:endParaRPr lang="en-US" sz="2400">
              <a:cs typeface="Calibri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126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127"/>
    </mc:Choice>
    <mc:Fallback>
      <p:transition spd="slow" advTm="75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B51880-0C39-4DF5-9E08-8C124B5FF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365760"/>
            <a:ext cx="9912072" cy="1188404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Information for Future Developers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F0BC1D9E-4401-4EC0-88FD-ED103CB570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200B311-3585-4069-AAC6-CD443FA5B8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B0AAF7C9-094E-400C-A428-F6C2262F65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89F293-ABC8-4C5C-87BB-1950E16EC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174358"/>
            <a:ext cx="7731642" cy="40454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solidFill>
                  <a:schemeClr val="bg1"/>
                </a:solidFill>
                <a:cs typeface="Calibri"/>
              </a:rPr>
              <a:t>Determine the mean funding goal for the desired year</a:t>
            </a:r>
          </a:p>
          <a:p>
            <a:r>
              <a:rPr lang="en-US" sz="2400">
                <a:solidFill>
                  <a:schemeClr val="bg1"/>
                </a:solidFill>
                <a:cs typeface="Calibri"/>
              </a:rPr>
              <a:t>Use the platform as a gauge of interest if there is a failure</a:t>
            </a:r>
          </a:p>
          <a:p>
            <a:r>
              <a:rPr lang="en-US" sz="2400">
                <a:solidFill>
                  <a:schemeClr val="bg1"/>
                </a:solidFill>
                <a:cs typeface="Calibri"/>
              </a:rPr>
              <a:t>Trust needs to be built between the team and the backers</a:t>
            </a:r>
          </a:p>
          <a:p>
            <a:r>
              <a:rPr lang="en-US" sz="2400">
                <a:solidFill>
                  <a:schemeClr val="bg1"/>
                </a:solidFill>
                <a:cs typeface="Calibri"/>
              </a:rPr>
              <a:t>Not all projects will succeed on the platform</a:t>
            </a:r>
          </a:p>
          <a:p>
            <a:endParaRPr lang="en-US" sz="2400">
              <a:solidFill>
                <a:schemeClr val="bg1"/>
              </a:solidFill>
              <a:cs typeface="Calibri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01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283"/>
    </mc:Choice>
    <mc:Fallback>
      <p:transition spd="slow" advTm="75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A4026A73-1F7F-49F2-B319-8CA3B3D5326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D5B86C8-A462-44CA-BAFE-CAC993D52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5100">
                <a:cs typeface="Calibri Light"/>
              </a:rPr>
              <a:t>Conclusion</a:t>
            </a:r>
            <a:endParaRPr lang="en-US" sz="510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3AAC9B5-8015-485C-ACF9-A750390E9A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BD8E99A-9199-4460-98FB-4ACAD09AC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cs typeface="Calibri"/>
              </a:rPr>
              <a:t>Less than half of the video game projects succeed on Kickstarter</a:t>
            </a:r>
          </a:p>
          <a:p>
            <a:r>
              <a:rPr lang="en-US" sz="2000">
                <a:cs typeface="Calibri"/>
              </a:rPr>
              <a:t>Each video game is completely different</a:t>
            </a:r>
          </a:p>
          <a:p>
            <a:pPr lvl="1"/>
            <a:r>
              <a:rPr lang="en-US" sz="2000">
                <a:cs typeface="Calibri"/>
              </a:rPr>
              <a:t>The strength behind certain types of video game communities</a:t>
            </a:r>
          </a:p>
          <a:p>
            <a:pPr indent="-514350"/>
            <a:r>
              <a:rPr lang="en-US" sz="2000">
                <a:cs typeface="Calibri"/>
              </a:rPr>
              <a:t>Video games are a small section of the Kickstarter community</a:t>
            </a:r>
          </a:p>
          <a:p>
            <a:r>
              <a:rPr lang="en-US" sz="2000">
                <a:cs typeface="Calibri"/>
              </a:rPr>
              <a:t>Factors that creators can control:</a:t>
            </a:r>
          </a:p>
          <a:p>
            <a:pPr lvl="1"/>
            <a:r>
              <a:rPr lang="en-US" sz="2000">
                <a:cs typeface="Calibri"/>
              </a:rPr>
              <a:t>Fundraising goal</a:t>
            </a:r>
          </a:p>
          <a:p>
            <a:pPr lvl="1"/>
            <a:r>
              <a:rPr lang="en-US" sz="2000">
                <a:cs typeface="Calibri"/>
              </a:rPr>
              <a:t>When to release the project and for how long</a:t>
            </a:r>
          </a:p>
          <a:p>
            <a:pPr indent="-514350"/>
            <a:endParaRPr lang="en-US" sz="2000">
              <a:cs typeface="Calibri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425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66"/>
    </mc:Choice>
    <mc:Fallback>
      <p:transition spd="slow" advTm="51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xmlns="" id="{9D25F302-27C5-414F-97F8-6EA0A6C028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xmlns="" id="{830A36F8-48C2-4842-A87B-8CE8DF4E7F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8F451A30-466B-4996-9BA5-CD6ABCC6D55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2A1FC1-BC62-4956-94CD-E2D64B54E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en-US" sz="6000">
                <a:cs typeface="Calibri Light"/>
              </a:rPr>
              <a:t>Acknowledgements </a:t>
            </a:r>
            <a:endParaRPr lang="en-US" sz="6000"/>
          </a:p>
        </p:txBody>
      </p:sp>
      <p:pic>
        <p:nvPicPr>
          <p:cNvPr id="4" name="Graphic 4" descr="Clipboard">
            <a:extLst>
              <a:ext uri="{FF2B5EF4-FFF2-40B4-BE49-F238E27FC236}">
                <a16:creationId xmlns:a16="http://schemas.microsoft.com/office/drawing/2014/main" xmlns="" id="{AD4742A6-033E-481C-8EBD-FC2764B441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526250" y="3018327"/>
            <a:ext cx="2728198" cy="27281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90B3A7D-0307-4075-B9FB-59F78F9CD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2998278"/>
            <a:ext cx="4238257" cy="27281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900">
                <a:cs typeface="Calibri"/>
              </a:rPr>
              <a:t>Kaggle</a:t>
            </a:r>
          </a:p>
          <a:p>
            <a:pPr lvl="1"/>
            <a:r>
              <a:rPr lang="en-US" sz="1900">
                <a:cs typeface="Calibri"/>
              </a:rPr>
              <a:t>Providing data source for analysis</a:t>
            </a:r>
          </a:p>
          <a:p>
            <a:r>
              <a:rPr lang="en-US" sz="1900">
                <a:cs typeface="Calibri"/>
              </a:rPr>
              <a:t>Kickstarter</a:t>
            </a:r>
          </a:p>
          <a:p>
            <a:pPr lvl="1"/>
            <a:r>
              <a:rPr lang="en-US" sz="1900">
                <a:cs typeface="Calibri"/>
              </a:rPr>
              <a:t>Subject of analysis</a:t>
            </a:r>
          </a:p>
          <a:p>
            <a:r>
              <a:rPr lang="en-US" sz="1900">
                <a:cs typeface="Calibri"/>
              </a:rPr>
              <a:t>Bellevue University</a:t>
            </a:r>
          </a:p>
          <a:p>
            <a:pPr lvl="1"/>
            <a:r>
              <a:rPr lang="en-US" sz="1900">
                <a:cs typeface="Calibri"/>
              </a:rPr>
              <a:t>Feedback from Professor Williams</a:t>
            </a:r>
          </a:p>
          <a:p>
            <a:pPr lvl="1"/>
            <a:r>
              <a:rPr lang="en-US" sz="1900">
                <a:cs typeface="Calibri"/>
              </a:rPr>
              <a:t>Skills developed from coursework</a:t>
            </a: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42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06"/>
    </mc:Choice>
    <mc:Fallback>
      <p:transition spd="slow" advTm="164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650A11-F4F2-4404-A624-2AFBC61F6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365760"/>
            <a:ext cx="9912072" cy="1188404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References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F0BC1D9E-4401-4EC0-88FD-ED103CB570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200B311-3585-4069-AAC6-CD443FA5B8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B0AAF7C9-094E-400C-A428-F6C2262F65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E80809-C99B-4289-B345-DFB077378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174358"/>
            <a:ext cx="7731642" cy="40454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Futter, M. (2019, March 18). The Changing Face of Video Game Crowdfunding. Retrieved September 01,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https://variety.com/2019/gaming/columns/the-changing-face-of-video-game-crowdfunding-1203165542/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  <a:cs typeface="Calibri" panose="020F0502020204030204"/>
            </a:endParaRPr>
          </a:p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Young, R. (2020, February 03). Indie Games Are Leaving Kickstarter - And This Changes Everything. Retrieved September 01,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https://www.indiegamewebsite.com/2020/02/03/indie-games-are-leaving-kickstarter-and-this-changes-everything/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BIDAUX, T. (2020, April 14). Crowdfunding and Video Games: 2019 Mid-Year Update. Retrieved September 01,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https://icopartners.com/2019/07/crowdfunding-and-video-games-2019-mid-year-update/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Bidaux, T. (2019, March 18). Game Discoverability Day: Crowdfunding Your Video Game in 2019. Retrieved September 01,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https://www.gdcvault.com/play/1025708/Game-Discoverability-Day-Crowdfunding-Your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Manthorp, R. (2019, July 25). Kickstarter veterans on how to run a successful crowdfunding campaign. Retrieved September 03,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https://www.gamesindustry.biz/articles/2019-07-25-kickstarter-veterans-on-how-to-run-a-successful-crowdfunding-campaign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Hill, L. (2020, June 02). What You Can Learn From the Most Successful Kickstarter Campaigns. Retrieved September 03,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https://foundr.com/most-successful-kickstarter-campaigns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Crockett, Z. (2020, June 30). What are your chances of successfully raising money on Kickstarter? Retrieved September 03,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https://thehustle.co/crowdfunding-success-rate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Loria, K. (2016, June 06). 3 guys swore they could make gills for humans and raised $800,000, and it should be a cautionary tale for everyone. Retrieved September 05,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https://www.businessinsider.com/risks-of-investing-in-crowdfunding-campaigns-2016-6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Beth. (2017, June 29). Kickstarter: Is it worth it to back a project? Retrieved September 05,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https://www.thecraftynerd.com/2017/07/05/kickstarter-is-it-worth-it/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</a:endParaRPr>
          </a:p>
          <a:p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Albright, D. (2016, May 12). 3 Things to Consider Before Backing a Kickstarter Project. Retrieved September 05, 2020, from 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  <a:hlinkClick r:id="rId4"/>
              </a:rPr>
              <a:t>https://www.makeuseof.com/tag/3-things-consider-backing-kickstarter-project/</a:t>
            </a:r>
            <a:r>
              <a:rPr lang="en-US" sz="10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000">
              <a:solidFill>
                <a:schemeClr val="bg1"/>
              </a:solidFill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40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0"/>
    </mc:Choice>
    <mc:Fallback>
      <p:transition spd="slow" advTm="2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F109B3-FBD6-4D80-8365-14399AC54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245809"/>
            <a:ext cx="9144000" cy="15647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9600" kern="1200">
                <a:latin typeface="+mj-lt"/>
                <a:ea typeface="+mj-ea"/>
                <a:cs typeface="+mj-cs"/>
              </a:rPr>
              <a:t>Questions</a:t>
            </a:r>
            <a:endParaRPr lang="en-US" sz="8000">
              <a:cs typeface="Calibri Light" panose="020F0302020204030204"/>
            </a:endParaRP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xmlns="" id="{C66F2F30-5DC0-44A0-BFA6-E12F46ED16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21">
            <a:extLst>
              <a:ext uri="{FF2B5EF4-FFF2-40B4-BE49-F238E27FC236}">
                <a16:creationId xmlns:a16="http://schemas.microsoft.com/office/drawing/2014/main" xmlns="" id="{85872F57-7F42-4F97-8391-DDC8D0054C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xmlns="" id="{04DC2037-48A0-4F22-B9D4-8EAEBC780A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3" name="Freeform 22">
            <a:extLst>
              <a:ext uri="{FF2B5EF4-FFF2-40B4-BE49-F238E27FC236}">
                <a16:creationId xmlns:a16="http://schemas.microsoft.com/office/drawing/2014/main" xmlns="" id="{0006CBFD-ADA0-43D1-9332-9C34CA1C76E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25">
            <a:extLst>
              <a:ext uri="{FF2B5EF4-FFF2-40B4-BE49-F238E27FC236}">
                <a16:creationId xmlns:a16="http://schemas.microsoft.com/office/drawing/2014/main" xmlns="" id="{2B931666-F28F-45F3-A074-66D2272D58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802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28"/>
    </mc:Choice>
    <mc:Fallback>
      <p:transition spd="slow" advTm="10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xmlns="" id="{6C4028FD-8BAA-4A19-BFDE-594D991B75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BD5F4E-B33F-4F6B-A19B-58CC9F3F0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>
                <a:cs typeface="Calibri Light"/>
              </a:rPr>
              <a:t>History of Kickstarter</a:t>
            </a:r>
            <a:endParaRPr lang="en-US" sz="520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xmlns="" id="{426FFCA3-FFAD-4CE2-BF0D-C42CD9ECFA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51681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75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357"/>
    </mc:Choice>
    <mc:Fallback>
      <p:transition spd="slow" advTm="523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955A2079-FA98-4876-80F0-72364A7D2E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1F7EB2-3B99-4234-A195-8597311F4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5200">
                <a:cs typeface="Calibri Light"/>
              </a:rPr>
              <a:t>Projects on Kickstarter (Rules)</a:t>
            </a:r>
            <a:endParaRPr lang="en-US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xmlns="" id="{C948025F-19A0-408E-960F-13F1BD9DC2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7092020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882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545"/>
    </mc:Choice>
    <mc:Fallback>
      <p:transition spd="slow" advTm="82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xmlns="" id="{A4026A73-1F7F-49F2-B319-8CA3B3D5326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Right Triangle 11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D0BE71-A5E1-42C9-BC0A-535C7095A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>
            <a:normAutofit/>
          </a:bodyPr>
          <a:lstStyle/>
          <a:p>
            <a:pPr algn="r"/>
            <a:r>
              <a:rPr lang="en-US" sz="5100">
                <a:cs typeface="Calibri Light"/>
              </a:rPr>
              <a:t>Video Games on Kickstarter</a:t>
            </a:r>
            <a:endParaRPr lang="en-US" sz="510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23AAC9B5-8015-485C-ACF9-A750390E9A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D5B47CA-17E9-4B40-AAA3-C9A2BBC89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cs typeface="Calibri"/>
              </a:rPr>
              <a:t>Grown in popularity</a:t>
            </a:r>
          </a:p>
          <a:p>
            <a:r>
              <a:rPr lang="en-US" sz="2400">
                <a:cs typeface="Calibri"/>
              </a:rPr>
              <a:t>Allowed for independent development</a:t>
            </a:r>
          </a:p>
          <a:p>
            <a:pPr lvl="1"/>
            <a:r>
              <a:rPr lang="en-US" dirty="0">
                <a:cs typeface="Calibri"/>
              </a:rPr>
              <a:t>Own timelines</a:t>
            </a:r>
          </a:p>
          <a:p>
            <a:r>
              <a:rPr lang="en-US" sz="2400">
                <a:cs typeface="Calibri"/>
              </a:rPr>
              <a:t>Build trust with backers</a:t>
            </a:r>
          </a:p>
          <a:p>
            <a:pPr lvl="1"/>
            <a:r>
              <a:rPr lang="en-US" dirty="0">
                <a:cs typeface="Calibri"/>
              </a:rPr>
              <a:t>Allow for extra add-ons for those that back</a:t>
            </a:r>
          </a:p>
          <a:p>
            <a:pPr lvl="1"/>
            <a:r>
              <a:rPr lang="en-US" dirty="0">
                <a:cs typeface="Calibri"/>
              </a:rPr>
              <a:t>Demos are presented initially</a:t>
            </a:r>
          </a:p>
          <a:p>
            <a:endParaRPr lang="en-US" sz="2400">
              <a:cs typeface="Calibri"/>
            </a:endParaRP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57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352"/>
    </mc:Choice>
    <mc:Fallback>
      <p:transition spd="slow" advTm="76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C22E3B-84D7-41AE-98B0-BD811D542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760" y="4212709"/>
            <a:ext cx="8232296" cy="1337699"/>
          </a:xfrm>
        </p:spPr>
        <p:txBody>
          <a:bodyPr anchor="b">
            <a:normAutofit/>
          </a:bodyPr>
          <a:lstStyle/>
          <a:p>
            <a:r>
              <a:rPr lang="en-US" sz="6000">
                <a:cs typeface="Calibri Light"/>
              </a:rPr>
              <a:t>Reason for Analysis</a:t>
            </a:r>
            <a:endParaRPr lang="en-US" sz="6000"/>
          </a:p>
        </p:txBody>
      </p:sp>
      <p:pic>
        <p:nvPicPr>
          <p:cNvPr id="4" name="Graphic 4" descr="Research">
            <a:extLst>
              <a:ext uri="{FF2B5EF4-FFF2-40B4-BE49-F238E27FC236}">
                <a16:creationId xmlns:a16="http://schemas.microsoft.com/office/drawing/2014/main" xmlns="" id="{70A7871D-297C-4785-BFD1-D45FC56B3B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191373" y="1107907"/>
            <a:ext cx="2799692" cy="27996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FDEC9A3-4DE1-49DE-A02A-42B36976E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4" y="1107907"/>
            <a:ext cx="5414265" cy="27996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cs typeface="Calibri"/>
              </a:rPr>
              <a:t>Video games struggle for attention</a:t>
            </a:r>
          </a:p>
          <a:p>
            <a:pPr lvl="1"/>
            <a:r>
              <a:rPr lang="en-US" sz="2000">
                <a:cs typeface="Calibri"/>
              </a:rPr>
              <a:t>Small area within Kickstarter community</a:t>
            </a:r>
          </a:p>
          <a:p>
            <a:pPr lvl="1"/>
            <a:r>
              <a:rPr lang="en-US" sz="2000">
                <a:cs typeface="Calibri"/>
              </a:rPr>
              <a:t>No immediate results</a:t>
            </a:r>
          </a:p>
          <a:p>
            <a:pPr lvl="1"/>
            <a:r>
              <a:rPr lang="en-US" sz="2000">
                <a:cs typeface="Calibri"/>
              </a:rPr>
              <a:t>Targeted to specific gaming communities</a:t>
            </a:r>
          </a:p>
          <a:p>
            <a:r>
              <a:rPr lang="en-US" sz="2000">
                <a:cs typeface="Calibri"/>
              </a:rPr>
              <a:t>Determine the overall success rate</a:t>
            </a:r>
          </a:p>
          <a:p>
            <a:r>
              <a:rPr lang="en-US" sz="2000">
                <a:cs typeface="Calibri"/>
              </a:rPr>
              <a:t>Leading factors of successful projects</a:t>
            </a:r>
          </a:p>
          <a:p>
            <a:endParaRPr lang="en-US" sz="2000">
              <a:cs typeface="Calibri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67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184"/>
    </mc:Choice>
    <mc:Fallback>
      <p:transition spd="slow" advTm="70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926B9D-D98C-457D-9C37-1B29122BB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52097" cy="4480726"/>
          </a:xfrm>
        </p:spPr>
        <p:txBody>
          <a:bodyPr>
            <a:normAutofit/>
          </a:bodyPr>
          <a:lstStyle/>
          <a:p>
            <a:pPr algn="r"/>
            <a:r>
              <a:rPr lang="en-US" sz="4600">
                <a:cs typeface="Calibri Light"/>
              </a:rPr>
              <a:t>Exploration and Data Preparation</a:t>
            </a:r>
            <a:endParaRPr lang="en-US" sz="460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650232" y="623275"/>
            <a:ext cx="6896595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79990A0-300A-4940-8B7E-DF8A5355B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5531" y="1714979"/>
            <a:ext cx="4859775" cy="34280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cs typeface="Calibri"/>
              </a:rPr>
              <a:t>Narrow analysis to video games within the data</a:t>
            </a:r>
          </a:p>
          <a:p>
            <a:pPr lvl="1"/>
            <a:r>
              <a:rPr lang="en-US">
                <a:cs typeface="Calibri"/>
              </a:rPr>
              <a:t>Either succeeded or failed</a:t>
            </a:r>
            <a:endParaRPr lang="en-US" dirty="0">
              <a:cs typeface="Calibri"/>
            </a:endParaRPr>
          </a:p>
          <a:p>
            <a:r>
              <a:rPr lang="en-US" sz="2400">
                <a:cs typeface="Calibri"/>
              </a:rPr>
              <a:t>Correlation of continuous and categorical variables</a:t>
            </a:r>
          </a:p>
          <a:p>
            <a:r>
              <a:rPr lang="en-US" sz="2400">
                <a:cs typeface="Calibri"/>
              </a:rPr>
              <a:t>Converting date variables</a:t>
            </a:r>
          </a:p>
          <a:p>
            <a:r>
              <a:rPr lang="en-US" sz="2400">
                <a:cs typeface="Calibri"/>
              </a:rPr>
              <a:t>Distribution of successful and failed projects</a:t>
            </a:r>
          </a:p>
          <a:p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09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808"/>
    </mc:Choice>
    <mc:Fallback>
      <p:transition spd="slow" advTm="54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F474090D-CD95-4B41-BE3D-6596953D322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544662" y="323519"/>
            <a:ext cx="4323899" cy="6212748"/>
          </a:xfrm>
          <a:custGeom>
            <a:avLst/>
            <a:gdLst>
              <a:gd name="connsiteX0" fmla="*/ 0 w 4323899"/>
              <a:gd name="connsiteY0" fmla="*/ 0 h 6212748"/>
              <a:gd name="connsiteX1" fmla="*/ 742501 w 4323899"/>
              <a:gd name="connsiteY1" fmla="*/ 0 h 6212748"/>
              <a:gd name="connsiteX2" fmla="*/ 4323899 w 4323899"/>
              <a:gd name="connsiteY2" fmla="*/ 0 h 6212748"/>
              <a:gd name="connsiteX3" fmla="*/ 4323899 w 4323899"/>
              <a:gd name="connsiteY3" fmla="*/ 2864954 h 6212748"/>
              <a:gd name="connsiteX4" fmla="*/ 880454 w 4323899"/>
              <a:gd name="connsiteY4" fmla="*/ 6212748 h 6212748"/>
              <a:gd name="connsiteX5" fmla="*/ 0 w 4323899"/>
              <a:gd name="connsiteY5" fmla="*/ 6212748 h 6212748"/>
              <a:gd name="connsiteX6" fmla="*/ 0 w 4323899"/>
              <a:gd name="connsiteY6" fmla="*/ 6210962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3899" h="6212748">
                <a:moveTo>
                  <a:pt x="0" y="0"/>
                </a:moveTo>
                <a:lnTo>
                  <a:pt x="742501" y="0"/>
                </a:lnTo>
                <a:lnTo>
                  <a:pt x="4323899" y="0"/>
                </a:lnTo>
                <a:lnTo>
                  <a:pt x="4323899" y="2864954"/>
                </a:lnTo>
                <a:lnTo>
                  <a:pt x="880454" y="6212748"/>
                </a:lnTo>
                <a:lnTo>
                  <a:pt x="0" y="6212748"/>
                </a:lnTo>
                <a:lnTo>
                  <a:pt x="0" y="6210962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B8F3E811-B104-4DFF-951A-008C860FF1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5F1EDA-87E9-4DA5-B967-A655CA2B9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6203" y="1443390"/>
            <a:ext cx="3268216" cy="3405880"/>
          </a:xfrm>
        </p:spPr>
        <p:txBody>
          <a:bodyPr>
            <a:normAutofit/>
          </a:bodyPr>
          <a:lstStyle/>
          <a:p>
            <a:r>
              <a:rPr lang="en-US" sz="6000">
                <a:cs typeface="Calibri Light"/>
              </a:rPr>
              <a:t>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688FC96-0EDE-440F-8FBA-731C08029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304" y="1266614"/>
            <a:ext cx="5769224" cy="37594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cs typeface="Calibri"/>
              </a:rPr>
              <a:t>Developed features based on:</a:t>
            </a:r>
          </a:p>
          <a:p>
            <a:pPr lvl="1"/>
            <a:r>
              <a:rPr lang="en-US">
                <a:cs typeface="Calibri"/>
              </a:rPr>
              <a:t>Name of the project</a:t>
            </a:r>
          </a:p>
          <a:p>
            <a:pPr lvl="1"/>
            <a:r>
              <a:rPr lang="en-US">
                <a:cs typeface="Calibri"/>
              </a:rPr>
              <a:t>The release date</a:t>
            </a:r>
          </a:p>
          <a:p>
            <a:pPr lvl="1"/>
            <a:r>
              <a:rPr lang="en-US">
                <a:cs typeface="Calibri"/>
              </a:rPr>
              <a:t>Funding Goal</a:t>
            </a:r>
          </a:p>
          <a:p>
            <a:pPr lvl="1"/>
            <a:r>
              <a:rPr lang="en-US">
                <a:cs typeface="Calibri"/>
              </a:rPr>
              <a:t>Pledge Size</a:t>
            </a:r>
          </a:p>
          <a:p>
            <a:pPr lvl="1"/>
            <a:r>
              <a:rPr lang="en-US">
                <a:cs typeface="Calibri"/>
              </a:rPr>
              <a:t>Number of backers</a:t>
            </a:r>
          </a:p>
          <a:p>
            <a:endParaRPr lang="en-US" sz="2400">
              <a:cs typeface="Calibri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76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87"/>
    </mc:Choice>
    <mc:Fallback>
      <p:transition spd="slow" advTm="81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081EA652-8C6A-4E69-BEB9-170809474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5298780A-33B9-4EA2-8F67-DE68AD6284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F488E8B-4E1E-4402-8935-D4E6C02615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3330CA-8EE1-4D6E-AE54-CB41A5299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3931919"/>
            <a:ext cx="8074815" cy="1618489"/>
          </a:xfrm>
        </p:spPr>
        <p:txBody>
          <a:bodyPr anchor="b">
            <a:normAutofit/>
          </a:bodyPr>
          <a:lstStyle/>
          <a:p>
            <a:r>
              <a:rPr lang="en-US" sz="5100">
                <a:cs typeface="Calibri Light"/>
              </a:rPr>
              <a:t>Random Forest Classifier Model</a:t>
            </a:r>
            <a:endParaRPr lang="en-US" sz="5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D271A3-74FC-4E3E-BB2C-32A4B893A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1" y="1131524"/>
            <a:ext cx="8085865" cy="28003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cs typeface="Calibri"/>
              </a:rPr>
              <a:t>Train/testing split 70/30</a:t>
            </a:r>
          </a:p>
          <a:p>
            <a:r>
              <a:rPr lang="en-US" sz="2400">
                <a:cs typeface="Calibri"/>
              </a:rPr>
              <a:t>Model based on independent features and dependent responses</a:t>
            </a:r>
          </a:p>
          <a:p>
            <a:r>
              <a:rPr lang="en-US" sz="2400">
                <a:cs typeface="Calibri"/>
              </a:rPr>
              <a:t>Predict on training and testing data of features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889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63"/>
    </mc:Choice>
    <mc:Fallback>
      <p:transition spd="slow" advTm="28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91F32EBA-ED97-466E-8CFA-8382584155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57FAE6-95D0-47E0-A7A8-29007B36E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851517"/>
            <a:ext cx="5130795" cy="1461778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Accuracy of Model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52A658A-BDD9-48C8-A45E-1288529E2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2470248"/>
            <a:ext cx="4048344" cy="353623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>
                <a:cs typeface="Calibri"/>
              </a:rPr>
              <a:t>Train Accuracy:</a:t>
            </a:r>
          </a:p>
          <a:p>
            <a:pPr lvl="1"/>
            <a:r>
              <a:rPr lang="en-US">
                <a:cs typeface="Calibri"/>
              </a:rPr>
              <a:t>74.75%</a:t>
            </a:r>
          </a:p>
          <a:p>
            <a:r>
              <a:rPr lang="en-US" sz="2400">
                <a:cs typeface="Calibri"/>
              </a:rPr>
              <a:t>Test Accuracy:</a:t>
            </a:r>
          </a:p>
          <a:p>
            <a:pPr lvl="1"/>
            <a:r>
              <a:rPr lang="en-US">
                <a:cs typeface="Calibri"/>
              </a:rPr>
              <a:t>73.31%</a:t>
            </a:r>
          </a:p>
          <a:p>
            <a:r>
              <a:rPr lang="en-US" sz="2400">
                <a:cs typeface="Calibri"/>
              </a:rPr>
              <a:t>Complete Accuracy:</a:t>
            </a:r>
          </a:p>
          <a:p>
            <a:pPr lvl="1"/>
            <a:r>
              <a:rPr lang="en-US">
                <a:cs typeface="Calibri"/>
              </a:rPr>
              <a:t>74.62%</a:t>
            </a:r>
          </a:p>
          <a:p>
            <a:endParaRPr lang="en-US" sz="2400">
              <a:cs typeface="Calibri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62A38935-BB53-4DF7-A56E-48DD25B685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phic 4" descr="Thumbs up sign">
            <a:extLst>
              <a:ext uri="{FF2B5EF4-FFF2-40B4-BE49-F238E27FC236}">
                <a16:creationId xmlns:a16="http://schemas.microsoft.com/office/drawing/2014/main" xmlns="" id="{BB87B3CF-94B7-457E-8362-33B0913D13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231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92"/>
    </mc:Choice>
    <mc:Fallback>
      <p:transition spd="slow" advTm="33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442</Words>
  <Application>Microsoft Office PowerPoint</Application>
  <PresentationFormat>Widescreen</PresentationFormat>
  <Paragraphs>103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Avenir Next LT Pro</vt:lpstr>
      <vt:lpstr>Calibri</vt:lpstr>
      <vt:lpstr>Calibri Light</vt:lpstr>
      <vt:lpstr>office theme</vt:lpstr>
      <vt:lpstr>Kickstarter Video Game Keys to Success Analysis</vt:lpstr>
      <vt:lpstr>History of Kickstarter</vt:lpstr>
      <vt:lpstr>Projects on Kickstarter (Rules)</vt:lpstr>
      <vt:lpstr>Video Games on Kickstarter</vt:lpstr>
      <vt:lpstr>Reason for Analysis</vt:lpstr>
      <vt:lpstr>Exploration and Data Preparation</vt:lpstr>
      <vt:lpstr>Feature Selection</vt:lpstr>
      <vt:lpstr>Random Forest Classifier Model</vt:lpstr>
      <vt:lpstr>Accuracy of Model</vt:lpstr>
      <vt:lpstr>Success Rates of Video Games</vt:lpstr>
      <vt:lpstr>Leading Influencers</vt:lpstr>
      <vt:lpstr>Information for Future Developers</vt:lpstr>
      <vt:lpstr>Conclusion</vt:lpstr>
      <vt:lpstr>Acknowledgements </vt:lpstr>
      <vt:lpstr>References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Gabriel Valenzuela</cp:lastModifiedBy>
  <cp:revision>397</cp:revision>
  <dcterms:created xsi:type="dcterms:W3CDTF">2020-09-25T20:07:31Z</dcterms:created>
  <dcterms:modified xsi:type="dcterms:W3CDTF">2020-09-27T18:35:24Z</dcterms:modified>
</cp:coreProperties>
</file>

<file path=docProps/thumbnail.jpeg>
</file>